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notesMasterIdLst>
    <p:notesMasterId r:id="rId37"/>
  </p:notesMasterIdLst>
  <p:sldIdLst>
    <p:sldId id="306" r:id="rId5"/>
    <p:sldId id="301" r:id="rId6"/>
    <p:sldId id="431" r:id="rId7"/>
    <p:sldId id="430" r:id="rId8"/>
    <p:sldId id="261" r:id="rId9"/>
    <p:sldId id="420" r:id="rId10"/>
    <p:sldId id="305" r:id="rId11"/>
    <p:sldId id="432" r:id="rId12"/>
    <p:sldId id="433" r:id="rId13"/>
    <p:sldId id="258" r:id="rId14"/>
    <p:sldId id="308" r:id="rId15"/>
    <p:sldId id="434" r:id="rId16"/>
    <p:sldId id="435" r:id="rId17"/>
    <p:sldId id="267" r:id="rId18"/>
    <p:sldId id="320" r:id="rId19"/>
    <p:sldId id="319" r:id="rId20"/>
    <p:sldId id="273" r:id="rId21"/>
    <p:sldId id="318" r:id="rId22"/>
    <p:sldId id="268" r:id="rId23"/>
    <p:sldId id="410" r:id="rId24"/>
    <p:sldId id="423" r:id="rId25"/>
    <p:sldId id="424" r:id="rId26"/>
    <p:sldId id="299" r:id="rId27"/>
    <p:sldId id="300" r:id="rId28"/>
    <p:sldId id="303" r:id="rId29"/>
    <p:sldId id="304" r:id="rId30"/>
    <p:sldId id="421" r:id="rId31"/>
    <p:sldId id="311" r:id="rId32"/>
    <p:sldId id="312" r:id="rId33"/>
    <p:sldId id="428" r:id="rId34"/>
    <p:sldId id="279" r:id="rId35"/>
    <p:sldId id="363" r:id="rId36"/>
  </p:sldIdLst>
  <p:sldSz cx="12192000" cy="6858000"/>
  <p:notesSz cx="6858000" cy="25908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3096">
          <p15:clr>
            <a:srgbClr val="A4A3A4"/>
          </p15:clr>
        </p15:guide>
        <p15:guide id="2" orient="horz" pos="2390">
          <p15:clr>
            <a:srgbClr val="A4A3A4"/>
          </p15:clr>
        </p15:guide>
        <p15:guide id="3" orient="horz" pos="1727">
          <p15:clr>
            <a:srgbClr val="A4A3A4"/>
          </p15:clr>
        </p15:guide>
        <p15:guide id="4" pos="3839">
          <p15:clr>
            <a:srgbClr val="A4A3A4"/>
          </p15:clr>
        </p15:guide>
        <p15:guide id="5" pos="418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7" name="Allyson Dean" initials="ADean" lastIdx="10" clrIdx="6">
    <p:extLst>
      <p:ext uri="{19B8F6BF-5375-455C-9EA6-DF929625EA0E}">
        <p15:presenceInfo xmlns:p15="http://schemas.microsoft.com/office/powerpoint/2012/main" userId="Allyson Dean" providerId="None"/>
      </p:ext>
    </p:extLst>
  </p:cmAuthor>
  <p:cmAuthor id="1" name="Marickovich, Patricia (ACF) (CTR)" initials="M(" lastIdx="4" clrIdx="0"/>
  <p:cmAuthor id="2" name="Treshawn Anderson" initials="TA" lastIdx="14" clrIdx="1"/>
  <p:cmAuthor id="3" name="Elizabeth Zack" initials="" lastIdx="8" clrIdx="2"/>
  <p:cmAuthor id="4" name="Traci Kutaka" initials="TK" lastIdx="44" clrIdx="3">
    <p:extLst>
      <p:ext uri="{19B8F6BF-5375-455C-9EA6-DF929625EA0E}">
        <p15:presenceInfo xmlns:p15="http://schemas.microsoft.com/office/powerpoint/2012/main" userId="S-1-5-21-1409082233-2025429265-682003330-361163" providerId="AD"/>
      </p:ext>
    </p:extLst>
  </p:cmAuthor>
  <p:cmAuthor id="5" name="Douglas Clements" initials="DC" lastIdx="2" clrIdx="4">
    <p:extLst>
      <p:ext uri="{19B8F6BF-5375-455C-9EA6-DF929625EA0E}">
        <p15:presenceInfo xmlns:p15="http://schemas.microsoft.com/office/powerpoint/2012/main" userId="S::douglas.clements@du.edu::01cc921e-41ff-457d-99ee-11fad800e533" providerId="AD"/>
      </p:ext>
    </p:extLst>
  </p:cmAuthor>
  <p:cmAuthor id="6" name="douglas.clements@du.edu" initials="do" lastIdx="5" clrIdx="5">
    <p:extLst>
      <p:ext uri="{19B8F6BF-5375-455C-9EA6-DF929625EA0E}">
        <p15:presenceInfo xmlns:p15="http://schemas.microsoft.com/office/powerpoint/2012/main" userId="S::douglas.clements_du.edu#ext#@zerotothree.org::7ad9aa0d-4773-42d0-86e6-a9e3399bbe0c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15AF80"/>
    <a:srgbClr val="108040"/>
    <a:srgbClr val="21FF80"/>
    <a:srgbClr val="21FF06"/>
    <a:srgbClr val="108001"/>
    <a:srgbClr val="18663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9763D536-7696-461C-8D07-A27CABB60F34}" v="17" dt="2020-05-19T13:31:25.941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9990" autoAdjust="0"/>
    <p:restoredTop sz="73306" autoAdjust="0"/>
  </p:normalViewPr>
  <p:slideViewPr>
    <p:cSldViewPr snapToGrid="0">
      <p:cViewPr varScale="1">
        <p:scale>
          <a:sx n="45" d="100"/>
          <a:sy n="45" d="100"/>
        </p:scale>
        <p:origin x="996" y="36"/>
      </p:cViewPr>
      <p:guideLst>
        <p:guide orient="horz" pos="3096"/>
        <p:guide orient="horz" pos="2390"/>
        <p:guide orient="horz" pos="1727"/>
        <p:guide pos="3839"/>
        <p:guide pos="4181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19" d="100"/>
        <a:sy n="119" d="100"/>
      </p:scale>
      <p:origin x="0" y="0"/>
    </p:cViewPr>
  </p:sorterViewPr>
  <p:notesViewPr>
    <p:cSldViewPr snapToGrid="0">
      <p:cViewPr>
        <p:scale>
          <a:sx n="1" d="2"/>
          <a:sy n="1" d="2"/>
        </p:scale>
        <p:origin x="0" y="0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presProps" Target="presProps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tableStyles" Target="tableStyle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slide" Target="slides/slide25.xml"/><Relationship Id="rId41" Type="http://schemas.openxmlformats.org/officeDocument/2006/relationships/theme" Target="theme/theme1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notesMaster" Target="notesMasters/notesMaster1.xml"/><Relationship Id="rId40" Type="http://schemas.openxmlformats.org/officeDocument/2006/relationships/viewProps" Target="viewProps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microsoft.com/office/2015/10/relationships/revisionInfo" Target="revisionInfo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commentAuthors" Target="commentAuthor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C1458E7-3ED8-424D-AD88-25A0D5B7B85B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AFF6CDF-794E-4427-A88F-D37E84A406B0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89103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876005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Shape 50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09" name="Shape 50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68812290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3" name="Shape 523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24" name="Shape 524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34385256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8" name="Shape 52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29" name="Shape 52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35210427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38" name="Shape 5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312778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665979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028552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075465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18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19342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Shape 54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43" name="Shape 54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97196943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608487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17941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78482110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0657355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2" name="Shape 682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683" name="Shape 683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78168542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691959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9" name="Shape 699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700" name="Shape 700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425362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5" name="Shape 70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706" name="Shape 70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452081219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/>
              <a:buChar char="•"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FF6CDF-794E-4427-A88F-D37E84A406B0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27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21016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9986982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29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982437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30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83571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3336938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31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233858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1200" kern="1200" dirty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4CEC31C-0278-496F-A5DB-D6E02499B53A}" type="slidenum">
              <a:rPr lang="en-US" smtClean="0"/>
              <a:t>32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5294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730488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5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717941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dirty="0">
              <a:cs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AFF6CDF-794E-4427-A88F-D37E84A406B0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35382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Shape 537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38" name="Shape 538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3180619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8" name="Shape 518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519" name="Shape 519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</p:spTree>
    <p:extLst>
      <p:ext uri="{BB962C8B-B14F-4D97-AF65-F5344CB8AC3E}">
        <p14:creationId xmlns:p14="http://schemas.microsoft.com/office/powerpoint/2010/main" val="4101501079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5" name="Shape 495"/>
          <p:cNvSpPr>
            <a:spLocks noGrp="1" noRot="1" noChangeAspect="1"/>
          </p:cNvSpPr>
          <p:nvPr>
            <p:ph type="sldImg"/>
          </p:nvPr>
        </p:nvSpPr>
        <p:spPr>
          <a:prstGeom prst="rect">
            <a:avLst/>
          </a:prstGeom>
        </p:spPr>
        <p:txBody>
          <a:bodyPr/>
          <a:lstStyle/>
          <a:p>
            <a:endParaRPr dirty="0"/>
          </a:p>
        </p:txBody>
      </p:sp>
      <p:sp>
        <p:nvSpPr>
          <p:cNvPr id="496" name="Shape 496"/>
          <p:cNvSpPr>
            <a:spLocks noGrp="1"/>
          </p:cNvSpPr>
          <p:nvPr>
            <p:ph type="body" sz="quarter" idx="1"/>
          </p:nvPr>
        </p:nvSpPr>
        <p:spPr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1006572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.jp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his is not neede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2DCA87-6718-4B11-ACDA-C3CAD950130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A186EA02-5309-4A7C-97AE-67572CEA201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9B18CC-32F2-406F-A82D-B343E746411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D731B8-4D12-4383-AEAF-3DCC417374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E6F08F3-6AA2-4880-B565-24ADBA36201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E8FE7B8F-2F6F-4E8A-ACC3-A5E78D3B48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6758E707-2758-4A96-98AE-211E09AC9AE2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06433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droppedImage-1.pdf" descr="droppedImage-1.pdf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719" y="-17859"/>
            <a:ext cx="12215813" cy="8171081"/>
          </a:xfrm>
          <a:prstGeom prst="rect">
            <a:avLst/>
          </a:prstGeom>
          <a:ln w="12700">
            <a:miter lim="400000"/>
          </a:ln>
        </p:spPr>
      </p:pic>
      <p:sp>
        <p:nvSpPr>
          <p:cNvPr id="23" name="© 2012/2019 Clements &amp; Sarama; do not duplicate, disseminate, or us without permission."/>
          <p:cNvSpPr txBox="1"/>
          <p:nvPr/>
        </p:nvSpPr>
        <p:spPr>
          <a:xfrm>
            <a:off x="3558447" y="6580022"/>
            <a:ext cx="5075108" cy="234488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15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1055"/>
              <a:t>© 2012/2019 Clements &amp; Sarama; do not duplicate, disseminate, or us without permission.</a:t>
            </a:r>
          </a:p>
        </p:txBody>
      </p:sp>
      <p:sp>
        <p:nvSpPr>
          <p:cNvPr id="24" name="Title Text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r>
              <a:t>Title Text</a:t>
            </a:r>
          </a:p>
        </p:txBody>
      </p:sp>
      <p:sp>
        <p:nvSpPr>
          <p:cNvPr id="25" name="Body Level One…"/>
          <p:cNvSpPr txBox="1">
            <a:spLocks noGrp="1"/>
          </p:cNvSpPr>
          <p:nvPr>
            <p:ph type="body" idx="1"/>
          </p:nvPr>
        </p:nvSpPr>
        <p:spPr>
          <a:xfrm>
            <a:off x="1190625" y="1946672"/>
            <a:ext cx="9810750" cy="4018359"/>
          </a:xfrm>
          <a:prstGeom prst="rect">
            <a:avLst/>
          </a:prstGeom>
        </p:spPr>
        <p:txBody>
          <a:bodyPr/>
          <a:lstStyle>
            <a:lvl1pPr>
              <a:spcBef>
                <a:spcPts val="1687"/>
              </a:spcBef>
            </a:lvl1pPr>
            <a:lvl2pPr>
              <a:spcBef>
                <a:spcPts val="1687"/>
              </a:spcBef>
            </a:lvl2pPr>
            <a:lvl3pPr>
              <a:spcBef>
                <a:spcPts val="1687"/>
              </a:spcBef>
            </a:lvl3pPr>
            <a:lvl4pPr>
              <a:spcBef>
                <a:spcPts val="1687"/>
              </a:spcBef>
            </a:lvl4pPr>
            <a:lvl5pPr>
              <a:spcBef>
                <a:spcPts val="1687"/>
              </a:spcBef>
            </a:lvl5pPr>
          </a:lstStyle>
          <a:p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6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400479038"/>
      </p:ext>
    </p:extLst>
  </p:cSld>
  <p:clrMapOvr>
    <a:masterClrMapping/>
  </p:clrMapOvr>
  <p:transition spd="med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x">
  <p:cSld name="Master 5 White Background transition"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Slide Number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>
            <a:lvl1pPr>
              <a:defRPr>
                <a:solidFill>
                  <a:srgbClr val="000000"/>
                </a:solidFill>
              </a:defRPr>
            </a:lvl1pPr>
          </a:lstStyle>
          <a:p>
            <a:fld id="{86CB4B4D-7CA3-9044-876B-883B54F8677D}" type="slidenum">
              <a:rPr/>
              <a:t>‹#›</a:t>
            </a:fld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049690950"/>
      </p:ext>
    </p:extLst>
  </p:cSld>
  <p:clrMapOvr>
    <a:masterClrMapping/>
  </p:clrMapOvr>
  <p:transition spd="med" advClick="0" advTm="1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C97E29-D7BD-4564-9DD0-6FBE920E6E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B5F82E2-91E1-4645-907D-3A0DBF82F58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B464F08-90DD-485A-80DC-EE4A93D2199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5BF607-0DF4-4BF0-99C6-4EEED61396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3BDE48-251C-462F-A9E9-8C20CD71CD9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7" name="Content Placeholder 4">
            <a:extLst>
              <a:ext uri="{FF2B5EF4-FFF2-40B4-BE49-F238E27FC236}">
                <a16:creationId xmlns:a16="http://schemas.microsoft.com/office/drawing/2014/main" id="{168794A4-6746-4BD1-9562-7991C59DBF0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9F79A38-6CD0-4066-9D39-68C996B4E1E8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2D11C08-7E4B-4240-B412-5D0B509027C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79419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2295F-E6A2-48C9-AA8F-E678C643336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5D588DB-3C9C-4B98-9195-43026C8D1BF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C22A6F6-DB0D-4B34-8A5C-E40E9030060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38E5414-E16B-4479-A3E1-64747F445AD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917BA76-4374-4112-A76D-64A8E3DEE1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F06119-8E55-41DF-A6D9-E69E294CCA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333EA2E9-E8AB-45CE-B58F-989B419D2E5F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3172CF27-AD3F-4F0F-B2AB-9AECCB2E552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B5A8A235-194F-411B-891A-8CEFA36B131A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091476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7D4A7E-A688-4E13-AE6F-376D04B15AF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D68FDDD-FE61-461E-B8CD-D904A5223CF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C19003A-7E2A-4A88-A273-F8091EDB03B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D5E2D82-5797-4334-B5F9-3ECD0A4F10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3C9AF3BE-164C-4DE8-9D39-0C3BB96BF73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A6A85F0-8328-4A3C-9E10-FFCC49A3E2D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97825FA-71E5-42D0-A69E-AB86CA3B2A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173569E-43ED-4E83-8BF6-093E6883F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CBEF493B-E6A9-4C8E-8012-A947C534FA2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215CACF0-901A-494E-BD8A-D23C97EAAB4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3297808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55204C2-91EA-48C9-A155-980C50D8429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9447D938-A0DE-4D3F-A11E-4BCD8FD4054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5DB100-4AAA-4BF0-B82D-EF8B07218D8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6982B8E-BC79-4E84-B703-2E1BD210BB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6" name="Content Placeholder 4">
            <a:extLst>
              <a:ext uri="{FF2B5EF4-FFF2-40B4-BE49-F238E27FC236}">
                <a16:creationId xmlns:a16="http://schemas.microsoft.com/office/drawing/2014/main" id="{3017CFD4-F8EB-4F6B-B4FC-7D4C42F8273A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58BA033-7F8C-45A0-BFFA-8C4A7A4E30F9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7A0D6B42-2626-465A-9E46-64ABE31CC2B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44477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/fullscre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2F72074-52E6-405E-91DB-2F59C65CAB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A0C86D94-C871-404D-B845-3BA8BF69CC1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87B515F-4FC9-4D2B-AB6B-369E69D5A2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A9E9AC3-D69B-4A12-B584-876F0C68C656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58290959-59C0-414F-AA3A-2534A4BBA800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11398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4E1220A-F6A6-4E12-BCC5-A4D3BC9A3ED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1564104"/>
            <a:ext cx="6172200" cy="4296946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DB1E6DE-414D-4E4F-BA0E-E84CE62660D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1564104"/>
            <a:ext cx="3932237" cy="4304883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22C2971-DEAF-4AF1-A40C-0D70A7315C8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354DD35-FF78-432A-8386-457086B664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69039DE-84D5-4246-B777-681AD6B121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EA53FFFF-5D75-4884-9DC5-7DC50253CFF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8C5699F-09F6-4206-A5ED-86193E983914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183542B-566C-4E3A-BDE3-3262125F8BE9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  <p:sp>
        <p:nvSpPr>
          <p:cNvPr id="12" name="Title 1">
            <a:extLst>
              <a:ext uri="{FF2B5EF4-FFF2-40B4-BE49-F238E27FC236}">
                <a16:creationId xmlns:a16="http://schemas.microsoft.com/office/drawing/2014/main" id="{A15D9247-473C-467F-87C2-4E399B184C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155904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A8047E-4F8B-42A2-9F0D-F872BCC5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8703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CD609-6B30-4158-8A1D-2576936F7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1327584"/>
            <a:ext cx="6172200" cy="453346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E2C2C-C3C8-4D9D-AC29-37227350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90419-3CFB-4114-80D8-4F18C959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6CB2A-5EAD-49DD-ACA2-ECD84860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20D2F-1BE7-485B-BFFF-27655BF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Content Placeholder 4">
            <a:extLst>
              <a:ext uri="{FF2B5EF4-FFF2-40B4-BE49-F238E27FC236}">
                <a16:creationId xmlns:a16="http://schemas.microsoft.com/office/drawing/2014/main" id="{650D1F96-2BC4-4091-B7DB-7E4AF7BC0FA0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11EBE06C-76C7-463A-933E-437BD82E75BA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F603C0AD-145F-4FBF-B9D9-E5707936F023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3876" y="6176963"/>
            <a:ext cx="4644852" cy="57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00581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ection Brea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70A35419-6147-4661-8BDA-E07612AEF712}"/>
              </a:ext>
            </a:extLst>
          </p:cNvPr>
          <p:cNvSpPr/>
          <p:nvPr userDrawn="1"/>
        </p:nvSpPr>
        <p:spPr>
          <a:xfrm>
            <a:off x="1" y="0"/>
            <a:ext cx="948906" cy="6858000"/>
          </a:xfrm>
          <a:prstGeom prst="rect">
            <a:avLst/>
          </a:prstGeom>
          <a:solidFill>
            <a:srgbClr val="18663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2A8047E-4F8B-42A2-9F0D-F872BCC57E8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1683" y="434350"/>
            <a:ext cx="3932237" cy="870384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C3CD609-6B30-4158-8A1D-2576936F774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948907" y="0"/>
            <a:ext cx="4986068" cy="68580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44BE2C2C-C3C8-4D9D-AC29-3722735026E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1683" y="17375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E990419-3CFB-4114-80D8-4F18C9597D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521B4D1-B369-4203-A25D-E8C8777305A3}" type="datetimeFigureOut">
              <a:rPr lang="en-US" smtClean="0"/>
              <a:t>6/10/2020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936CB2A-5EAD-49DD-ACA2-ECD8486097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8D20D2F-1BE7-485B-BFFF-27655BF715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1CFE6F-A8A7-41C7-A200-07606CC30E47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11EBE06C-76C7-463A-933E-437BD82E75B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13760" y="-17746"/>
            <a:ext cx="1266738" cy="9938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99632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9401BDF-3040-4674-98E2-3E90B57DAD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673E270-3BB7-4B98-931A-8E5D28E4CB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3518072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2" r:id="rId3"/>
    <p:sldLayoutId id="2147483653" r:id="rId4"/>
    <p:sldLayoutId id="2147483654" r:id="rId5"/>
    <p:sldLayoutId id="2147483655" r:id="rId6"/>
    <p:sldLayoutId id="2147483656" r:id="rId7"/>
    <p:sldLayoutId id="2147483657" r:id="rId8"/>
    <p:sldLayoutId id="2147483658" r:id="rId9"/>
    <p:sldLayoutId id="2147483659" r:id="rId10"/>
    <p:sldLayoutId id="214748366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.tiff"/><Relationship Id="rId5" Type="http://schemas.openxmlformats.org/officeDocument/2006/relationships/image" Target="../media/image16.jpeg"/><Relationship Id="rId4" Type="http://schemas.openxmlformats.org/officeDocument/2006/relationships/image" Target="../media/image3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://learningtrajectories.org/" TargetMode="External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8.png"/><Relationship Id="rId5" Type="http://schemas.openxmlformats.org/officeDocument/2006/relationships/hyperlink" Target="http://www.learningtrajectories.org/" TargetMode="External"/><Relationship Id="rId4" Type="http://schemas.openxmlformats.org/officeDocument/2006/relationships/hyperlink" Target="https://eclkc.ohs.acf.hhs.gov/school-readiness/article/math-learning-trajectories" TargetMode="Externa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person sitting at a table&#10;&#10;Description automatically generated">
            <a:extLst>
              <a:ext uri="{FF2B5EF4-FFF2-40B4-BE49-F238E27FC236}">
                <a16:creationId xmlns:a16="http://schemas.microsoft.com/office/drawing/2014/main" id="{2817D283-5348-46A7-8B54-577D574102E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01718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2" name="“High Attainers”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>
            <a:lvl1pPr>
              <a:defRPr sz="6000"/>
            </a:lvl1pPr>
          </a:lstStyle>
          <a:p>
            <a:pPr algn="ctr"/>
            <a:r>
              <a:rPr lang="en-US" dirty="0"/>
              <a:t>Why Differentiate?</a:t>
            </a:r>
            <a:endParaRPr dirty="0"/>
          </a:p>
        </p:txBody>
      </p:sp>
      <p:sp>
        <p:nvSpPr>
          <p:cNvPr id="493" name="Teachers underestimated 41% of the time.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dirty="0"/>
              <a:t>Teachers underestimated</a:t>
            </a:r>
            <a:r>
              <a:rPr lang="en-US" dirty="0"/>
              <a:t> “high attainers” </a:t>
            </a:r>
            <a:r>
              <a:rPr dirty="0"/>
              <a:t>41% of the time.</a:t>
            </a:r>
          </a:p>
          <a:p>
            <a:pPr lvl="1"/>
            <a:r>
              <a:rPr lang="en-US" dirty="0"/>
              <a:t>These children only got repetitious </a:t>
            </a:r>
            <a:r>
              <a:rPr i="1" dirty="0"/>
              <a:t>practice</a:t>
            </a:r>
            <a:r>
              <a:rPr lang="en-US" dirty="0"/>
              <a:t>.</a:t>
            </a:r>
          </a:p>
          <a:p>
            <a:pPr lvl="1"/>
            <a:r>
              <a:rPr lang="en-US" dirty="0"/>
              <a:t>They did not learn new concepts and skills.</a:t>
            </a:r>
          </a:p>
          <a:p>
            <a:r>
              <a:rPr lang="en-US" dirty="0"/>
              <a:t>Teachers overestimated “low attainers” 44% of the time.</a:t>
            </a:r>
          </a:p>
          <a:p>
            <a:pPr lvl="1"/>
            <a:r>
              <a:rPr lang="en-US" dirty="0"/>
              <a:t>Teachers didn’t “move back” to develop ideas and skills students had not yet learned.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Most of the time, teachers just moved to next set of tasks.</a:t>
            </a:r>
            <a:endParaRPr lang="en-US" dirty="0">
              <a:cs typeface="Calibri"/>
            </a:endParaRPr>
          </a:p>
          <a:p>
            <a:r>
              <a:rPr lang="en-US" dirty="0"/>
              <a:t>The most successful teacher spent the most time with small groups, assessing children's level of thinking through discussion.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9524769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6" name="How Well Were they Supported?"/>
          <p:cNvSpPr txBox="1">
            <a:spLocks noGrp="1"/>
          </p:cNvSpPr>
          <p:nvPr>
            <p:ph type="title"/>
          </p:nvPr>
        </p:nvSpPr>
        <p:spPr>
          <a:xfrm>
            <a:off x="838200" y="199807"/>
            <a:ext cx="10515600" cy="962459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dirty="0"/>
              <a:t>How Well </a:t>
            </a:r>
            <a:r>
              <a:rPr lang="en-US" dirty="0"/>
              <a:t>Are Education Staff</a:t>
            </a:r>
            <a:br>
              <a:rPr lang="en-US" dirty="0"/>
            </a:br>
            <a:r>
              <a:rPr dirty="0"/>
              <a:t>Supported?</a:t>
            </a:r>
          </a:p>
        </p:txBody>
      </p:sp>
      <p:sp>
        <p:nvSpPr>
          <p:cNvPr id="507" name="How many teachers receive professional development in math?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When we hear the results of that and other studies, we wonder:</a:t>
            </a:r>
          </a:p>
          <a:p>
            <a:pPr lvl="1"/>
            <a:r>
              <a:rPr sz="2800" dirty="0"/>
              <a:t>How many teachers </a:t>
            </a:r>
            <a:r>
              <a:rPr lang="en-US" sz="2800" dirty="0"/>
              <a:t>received</a:t>
            </a:r>
            <a:r>
              <a:rPr sz="2800" dirty="0"/>
              <a:t> professional development in math?</a:t>
            </a:r>
          </a:p>
          <a:p>
            <a:pPr lvl="1"/>
            <a:r>
              <a:rPr sz="2800" dirty="0"/>
              <a:t>How </a:t>
            </a:r>
            <a:r>
              <a:rPr lang="en-US" sz="2800" dirty="0"/>
              <a:t>do teachers learn about the different developmental levels of thinking? </a:t>
            </a:r>
            <a:endParaRPr sz="28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7913503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1" name="Formative Assessment Develops Multiple Abilities"/>
          <p:cNvSpPr txBox="1">
            <a:spLocks noGrp="1"/>
          </p:cNvSpPr>
          <p:nvPr>
            <p:ph type="title"/>
          </p:nvPr>
        </p:nvSpPr>
        <p:spPr>
          <a:xfrm>
            <a:off x="838200" y="339471"/>
            <a:ext cx="10515600" cy="96245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Differentiation </a:t>
            </a:r>
            <a:r>
              <a:rPr dirty="0"/>
              <a:t>Develops Multiple Abilities</a:t>
            </a:r>
          </a:p>
        </p:txBody>
      </p:sp>
      <p:sp>
        <p:nvSpPr>
          <p:cNvPr id="522" name="Helps all children learn, and often most helps those who come to us with fewer opportunities.…"/>
          <p:cNvSpPr txBox="1">
            <a:spLocks noGrp="1"/>
          </p:cNvSpPr>
          <p:nvPr>
            <p:ph idx="1"/>
          </p:nvPr>
        </p:nvSpPr>
        <p:spPr>
          <a:xfrm>
            <a:off x="768349" y="15589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Children who enter school with fewer math skills benefit the most from differentiated learning opportunities.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Differentiation helps children d</a:t>
            </a:r>
            <a:r>
              <a:rPr dirty="0"/>
              <a:t>evelop</a:t>
            </a:r>
            <a:r>
              <a:rPr lang="en-US" dirty="0"/>
              <a:t> self-regulation skills.</a:t>
            </a:r>
            <a:endParaRPr lang="en-US" dirty="0">
              <a:cs typeface="Calibri"/>
            </a:endParaRP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D5F69D6D-8A04-46EF-B99D-772E86CA4AD8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r="2107" b="5549"/>
          <a:stretch/>
        </p:blipFill>
        <p:spPr>
          <a:xfrm>
            <a:off x="267285" y="3327400"/>
            <a:ext cx="11517729" cy="2849563"/>
          </a:xfrm>
          <a:prstGeom prst="rect">
            <a:avLst/>
          </a:prstGeom>
        </p:spPr>
      </p:pic>
      <p:sp>
        <p:nvSpPr>
          <p:cNvPr id="2" name="Oval 1">
            <a:extLst>
              <a:ext uri="{FF2B5EF4-FFF2-40B4-BE49-F238E27FC236}">
                <a16:creationId xmlns:a16="http://schemas.microsoft.com/office/drawing/2014/main" id="{A4EBA7BE-69A9-476C-A115-5793C77CFE93}"/>
              </a:ext>
            </a:extLst>
          </p:cNvPr>
          <p:cNvSpPr/>
          <p:nvPr/>
        </p:nvSpPr>
        <p:spPr>
          <a:xfrm>
            <a:off x="2298700" y="3429000"/>
            <a:ext cx="1905000" cy="2933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CDAA4045-003A-481B-B10A-0B5FDEC3A5B8}"/>
              </a:ext>
            </a:extLst>
          </p:cNvPr>
          <p:cNvSpPr/>
          <p:nvPr/>
        </p:nvSpPr>
        <p:spPr>
          <a:xfrm>
            <a:off x="7988300" y="3412332"/>
            <a:ext cx="1905000" cy="2933700"/>
          </a:xfrm>
          <a:prstGeom prst="ellipse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0205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6" name="Formative Assessment is for Everyone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Differentiation Starts Early</a:t>
            </a:r>
            <a:endParaRPr dirty="0"/>
          </a:p>
        </p:txBody>
      </p:sp>
      <p:sp>
        <p:nvSpPr>
          <p:cNvPr id="527" name="Harry’s mathematics experiences.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endParaRPr lang="en-US" sz="1800" dirty="0"/>
          </a:p>
          <a:p>
            <a:r>
              <a:rPr lang="en-US" dirty="0"/>
              <a:t>How about infants and toddlers?</a:t>
            </a:r>
          </a:p>
          <a:p>
            <a:pPr lvl="1"/>
            <a:r>
              <a:rPr lang="en-US" dirty="0"/>
              <a:t>Although interactions are different, a </a:t>
            </a:r>
            <a:r>
              <a:rPr lang="en-US" i="1" dirty="0"/>
              <a:t>developmental perspective</a:t>
            </a:r>
            <a:r>
              <a:rPr lang="en-US" dirty="0"/>
              <a:t> is key.</a:t>
            </a:r>
          </a:p>
          <a:p>
            <a:pPr lvl="1"/>
            <a:endParaRPr lang="en-US" dirty="0"/>
          </a:p>
          <a:p>
            <a:r>
              <a:rPr lang="en-US" dirty="0"/>
              <a:t>Equity concerns start early!</a:t>
            </a:r>
            <a:endParaRPr lang="en-US" dirty="0">
              <a:cs typeface="Calibri"/>
            </a:endParaRPr>
          </a:p>
          <a:p>
            <a:pPr lvl="2"/>
            <a:endParaRPr lang="en-US" sz="120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79018957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What Is Formative Assessmen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Differentiation: A Deeper Dive</a:t>
            </a:r>
            <a:endParaRPr dirty="0"/>
          </a:p>
        </p:txBody>
      </p:sp>
      <p:sp>
        <p:nvSpPr>
          <p:cNvPr id="536" name="How can we use it in the early years?…"/>
          <p:cNvSpPr txBox="1">
            <a:spLocks noGrp="1"/>
          </p:cNvSpPr>
          <p:nvPr>
            <p:ph idx="1"/>
          </p:nvPr>
        </p:nvSpPr>
        <p:spPr>
          <a:xfrm>
            <a:off x="635295" y="1761829"/>
            <a:ext cx="10921409" cy="4468849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Remember, differentiation </a:t>
            </a:r>
            <a:r>
              <a:rPr dirty="0"/>
              <a:t>is the</a:t>
            </a:r>
            <a:r>
              <a:rPr lang="en-US" dirty="0"/>
              <a:t> use of</a:t>
            </a:r>
            <a:r>
              <a:rPr dirty="0"/>
              <a:t> ongoing </a:t>
            </a:r>
            <a:r>
              <a:rPr lang="en-US" dirty="0"/>
              <a:t>assessment</a:t>
            </a:r>
            <a:r>
              <a:rPr dirty="0"/>
              <a:t> </a:t>
            </a:r>
            <a:r>
              <a:rPr lang="en-US" dirty="0"/>
              <a:t>information about</a:t>
            </a:r>
            <a:r>
              <a:rPr dirty="0"/>
              <a:t> </a:t>
            </a:r>
            <a:r>
              <a:rPr lang="en-US" dirty="0"/>
              <a:t>children’s</a:t>
            </a:r>
            <a:r>
              <a:rPr dirty="0"/>
              <a:t> learning to </a:t>
            </a:r>
            <a:r>
              <a:rPr lang="en-US" dirty="0"/>
              <a:t>design learning opportunities</a:t>
            </a:r>
            <a:r>
              <a:rPr dirty="0"/>
              <a:t>.</a:t>
            </a:r>
            <a:endParaRPr lang="en-US" dirty="0"/>
          </a:p>
          <a:p>
            <a:r>
              <a:rPr lang="en-US" dirty="0"/>
              <a:t>Differentiation involves identifying what a child knows as it occurs—in informal discussions, in observation of natural play, or in small groups.</a:t>
            </a:r>
          </a:p>
          <a:p>
            <a:r>
              <a:rPr lang="en-US" dirty="0"/>
              <a:t>Education staff assess children's learning for the whole class and individual children.</a:t>
            </a:r>
            <a:endParaRPr lang="en-US" dirty="0">
              <a:cs typeface="Calibri"/>
            </a:endParaRPr>
          </a:p>
          <a:p>
            <a:r>
              <a:rPr lang="en-US" dirty="0"/>
              <a:t>Education staff build feedback loops to adjust their interactions and activities. They build on what a child knows, including everyday environments, routines, activities, and intentional instruction.</a:t>
            </a:r>
          </a:p>
        </p:txBody>
      </p:sp>
    </p:spTree>
    <p:extLst>
      <p:ext uri="{BB962C8B-B14F-4D97-AF65-F5344CB8AC3E}">
        <p14:creationId xmlns:p14="http://schemas.microsoft.com/office/powerpoint/2010/main" val="70026753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9" fill="hold"/>
                                        <p:tgtEl>
                                          <p:spTgt spid="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3" fill="hold"/>
                                        <p:tgtEl>
                                          <p:spTgt spid="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7" fill="hold"/>
                                        <p:tgtEl>
                                          <p:spTgt spid="53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" grpId="0" uiExpand="1" build="p" bldLvl="5" advAuto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A32C88-AA0F-2D46-9255-7533E6B75F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Learning Trajectories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815E2E-A7E0-AA4A-B197-BC127FD806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199" y="1825624"/>
            <a:ext cx="5732721" cy="4426319"/>
          </a:xfrm>
        </p:spPr>
        <p:txBody>
          <a:bodyPr/>
          <a:lstStyle/>
          <a:p>
            <a:r>
              <a:rPr lang="en-US" dirty="0"/>
              <a:t>We need a path.</a:t>
            </a:r>
          </a:p>
          <a:p>
            <a:r>
              <a:rPr lang="en-US" dirty="0"/>
              <a:t>Adults who help children progress toward their math goals don’t see themselves as “doing math” or “covering a curriculum,” but as helping children move through a learning trajectory….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5340" y="1475728"/>
            <a:ext cx="3782919" cy="50511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2051741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89CC96-108C-DC4A-BF8F-C44F3D6A7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Learning Trajectory’s 3 Parts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399151D-21C2-FD47-A5F2-0BB3C11E29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Goal</a:t>
            </a:r>
            <a:br>
              <a:rPr lang="en-US" dirty="0">
                <a:cs typeface="Calibri"/>
              </a:rPr>
            </a:br>
            <a:endParaRPr lang="en-US" dirty="0"/>
          </a:p>
          <a:p>
            <a:r>
              <a:rPr lang="en-US" dirty="0"/>
              <a:t>Developmental progression</a:t>
            </a:r>
            <a:br>
              <a:rPr lang="en-US" dirty="0">
                <a:cs typeface="Calibri"/>
              </a:rPr>
            </a:br>
            <a:endParaRPr lang="en-US" dirty="0"/>
          </a:p>
          <a:p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Teaching practices:  Environments, routines, and intentional activities</a:t>
            </a:r>
            <a:endParaRPr lang="en-US" dirty="0">
              <a:solidFill>
                <a:schemeClr val="tx1">
                  <a:lumMod val="95000"/>
                  <a:lumOff val="5000"/>
                </a:schemeClr>
              </a:solidFill>
              <a:cs typeface="Calibri"/>
            </a:endParaRP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9682069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8" name="Key Questions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/>
              <a:t>Differentiation’s </a:t>
            </a:r>
            <a:r>
              <a:t>Key Questions</a:t>
            </a:r>
          </a:p>
        </p:txBody>
      </p:sp>
      <p:sp>
        <p:nvSpPr>
          <p:cNvPr id="559" name="Where are you trying to go?…"/>
          <p:cNvSpPr txBox="1">
            <a:spLocks noGrp="1"/>
          </p:cNvSpPr>
          <p:nvPr>
            <p:ph idx="1"/>
          </p:nvPr>
        </p:nvSpPr>
        <p:spPr>
          <a:xfrm>
            <a:off x="838200" y="1825624"/>
            <a:ext cx="5526264" cy="4352151"/>
          </a:xfrm>
          <a:prstGeom prst="rect">
            <a:avLst/>
          </a:prstGeom>
        </p:spPr>
        <p:txBody>
          <a:bodyPr/>
          <a:lstStyle/>
          <a:p>
            <a:pPr marL="634623" indent="-411389">
              <a:spcBef>
                <a:spcPts val="7804"/>
              </a:spcBef>
            </a:pPr>
            <a:r>
              <a:rPr sz="3023"/>
              <a:t>Where are </a:t>
            </a:r>
            <a:r>
              <a:rPr lang="en-US" sz="3023"/>
              <a:t>we</a:t>
            </a:r>
            <a:r>
              <a:rPr sz="3023"/>
              <a:t> trying to go?</a:t>
            </a:r>
          </a:p>
          <a:p>
            <a:pPr marL="634623" indent="-411389">
              <a:spcBef>
                <a:spcPts val="7804"/>
              </a:spcBef>
            </a:pPr>
            <a:r>
              <a:rPr sz="3023"/>
              <a:t>Where are </a:t>
            </a:r>
            <a:r>
              <a:rPr lang="en-US" sz="3023"/>
              <a:t>we</a:t>
            </a:r>
            <a:r>
              <a:rPr sz="3023"/>
              <a:t> now?</a:t>
            </a:r>
            <a:br>
              <a:rPr lang="en-US" sz="3023"/>
            </a:br>
            <a:endParaRPr sz="3023"/>
          </a:p>
          <a:p>
            <a:pPr marL="634623" indent="-411389">
              <a:spcBef>
                <a:spcPts val="7804"/>
              </a:spcBef>
            </a:pPr>
            <a:r>
              <a:rPr sz="3023"/>
              <a:t>How can </a:t>
            </a:r>
            <a:r>
              <a:rPr lang="en-US" sz="3023"/>
              <a:t>we</a:t>
            </a:r>
            <a:r>
              <a:rPr sz="3023"/>
              <a:t> get there?</a:t>
            </a:r>
          </a:p>
        </p:txBody>
      </p:sp>
      <p:sp>
        <p:nvSpPr>
          <p:cNvPr id="560" name="LT Goal"/>
          <p:cNvSpPr txBox="1"/>
          <p:nvPr/>
        </p:nvSpPr>
        <p:spPr>
          <a:xfrm>
            <a:off x="6398704" y="1802561"/>
            <a:ext cx="1189044" cy="559064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none" lIns="35719" tIns="35719" rIns="35719" bIns="35719" anchor="ctr">
            <a:spAutoFit/>
          </a:bodyPr>
          <a:lstStyle>
            <a:lvl1pPr algn="ctr" defTabSz="584200">
              <a:defRPr sz="45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lvl1pPr>
          </a:lstStyle>
          <a:p>
            <a:r>
              <a:rPr sz="3164" dirty="0">
                <a:solidFill>
                  <a:schemeClr val="tx1">
                    <a:lumMod val="95000"/>
                    <a:lumOff val="5000"/>
                  </a:schemeClr>
                </a:solidFill>
              </a:rPr>
              <a:t>LT </a:t>
            </a:r>
            <a:r>
              <a:rPr lang="en-US" sz="3164" dirty="0">
                <a:solidFill>
                  <a:schemeClr val="tx1">
                    <a:lumMod val="95000"/>
                    <a:lumOff val="5000"/>
                  </a:schemeClr>
                </a:solidFill>
              </a:rPr>
              <a:t>g</a:t>
            </a:r>
            <a:r>
              <a:rPr sz="3164" dirty="0">
                <a:solidFill>
                  <a:schemeClr val="tx1">
                    <a:lumMod val="95000"/>
                    <a:lumOff val="5000"/>
                  </a:schemeClr>
                </a:solidFill>
              </a:rPr>
              <a:t>oal</a:t>
            </a:r>
          </a:p>
        </p:txBody>
      </p:sp>
      <p:sp>
        <p:nvSpPr>
          <p:cNvPr id="561" name="LT’s developmental progression—where are children now and what are next levels?"/>
          <p:cNvSpPr txBox="1"/>
          <p:nvPr/>
        </p:nvSpPr>
        <p:spPr>
          <a:xfrm>
            <a:off x="5902825" y="3071687"/>
            <a:ext cx="5637285" cy="146771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1" defTabSz="410751">
              <a:spcBef>
                <a:spcPts val="1687"/>
              </a:spcBef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sz="3023">
                <a:solidFill>
                  <a:schemeClr val="tx1">
                    <a:lumMod val="95000"/>
                    <a:lumOff val="5000"/>
                  </a:schemeClr>
                </a:solidFill>
              </a:rPr>
              <a:t>LT’s developmental progression—where are children </a:t>
            </a:r>
            <a:r>
              <a:rPr sz="3023" i="1">
                <a:solidFill>
                  <a:schemeClr val="tx1">
                    <a:lumMod val="95000"/>
                    <a:lumOff val="5000"/>
                  </a:schemeClr>
                </a:solidFill>
              </a:rPr>
              <a:t>now</a:t>
            </a:r>
            <a:r>
              <a:rPr sz="3023">
                <a:solidFill>
                  <a:schemeClr val="tx1">
                    <a:lumMod val="95000"/>
                    <a:lumOff val="5000"/>
                  </a:schemeClr>
                </a:solidFill>
              </a:rPr>
              <a:t> and what are </a:t>
            </a:r>
            <a:r>
              <a:rPr sz="3023" i="1">
                <a:solidFill>
                  <a:schemeClr val="tx1">
                    <a:lumMod val="95000"/>
                    <a:lumOff val="5000"/>
                  </a:schemeClr>
                </a:solidFill>
              </a:rPr>
              <a:t>next levels?</a:t>
            </a:r>
          </a:p>
        </p:txBody>
      </p:sp>
      <p:sp>
        <p:nvSpPr>
          <p:cNvPr id="562" name="LT’s environments, activities, and teaching strategies"/>
          <p:cNvSpPr txBox="1"/>
          <p:nvPr/>
        </p:nvSpPr>
        <p:spPr>
          <a:xfrm>
            <a:off x="5902824" y="4629615"/>
            <a:ext cx="5637285" cy="145713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xmlns:a14="http://schemas.microsoft.com/office/drawing/2010/main" xmlns:m="http://schemas.openxmlformats.org/officeDocument/2006/math" xmlns="" val="1"/>
            </a:ext>
          </a:extLst>
        </p:spPr>
        <p:txBody>
          <a:bodyPr wrap="square" lIns="35719" tIns="35719" rIns="35719" bIns="35719" anchor="ctr">
            <a:spAutoFit/>
          </a:bodyPr>
          <a:lstStyle/>
          <a:p>
            <a:pPr lvl="1" defTabSz="410751">
              <a:spcBef>
                <a:spcPts val="1687"/>
              </a:spcBef>
              <a:defRPr sz="4200">
                <a:solidFill>
                  <a:srgbClr val="FFFFFF"/>
                </a:solidFill>
                <a:latin typeface="+mn-lt"/>
                <a:ea typeface="+mn-ea"/>
                <a:cs typeface="+mn-cs"/>
                <a:sym typeface="Gill Sans"/>
              </a:defRPr>
            </a:pPr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</a:rPr>
              <a:t>LT</a:t>
            </a:r>
            <a:r>
              <a:rPr sz="3000">
                <a:solidFill>
                  <a:schemeClr val="tx1">
                    <a:lumMod val="95000"/>
                    <a:lumOff val="5000"/>
                  </a:schemeClr>
                </a:solidFill>
              </a:rPr>
              <a:t> </a:t>
            </a:r>
            <a:r>
              <a:rPr lang="en-US" sz="3000">
                <a:solidFill>
                  <a:schemeClr val="tx1">
                    <a:lumMod val="95000"/>
                    <a:lumOff val="5000"/>
                  </a:schemeClr>
                </a:solidFill>
              </a:rPr>
              <a:t>teaching practices—environment, routines, and intentional activities</a:t>
            </a:r>
            <a:endParaRPr sz="3000"/>
          </a:p>
        </p:txBody>
      </p:sp>
    </p:spTree>
    <p:extLst>
      <p:ext uri="{BB962C8B-B14F-4D97-AF65-F5344CB8AC3E}">
        <p14:creationId xmlns:p14="http://schemas.microsoft.com/office/powerpoint/2010/main" val="3226540925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5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5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55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55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5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5" fill="hold"/>
                                        <p:tgtEl>
                                          <p:spTgt spid="5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30" fill="hold"/>
                                        <p:tgtEl>
                                          <p:spTgt spid="5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5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59" grpId="0" build="p" animBg="1" advAuto="0"/>
      <p:bldP spid="560" grpId="0" animBg="1" advAuto="0"/>
      <p:bldP spid="561" grpId="0" animBg="1" advAuto="0"/>
      <p:bldP spid="562" grpId="0" animBg="1" advAuto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FDB75A-874C-9F42-B3DD-8362CCA37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LT Goal: </a:t>
            </a:r>
            <a:r>
              <a:rPr lang="en-US" dirty="0"/>
              <a:t>Where Are We Trying to Go? </a:t>
            </a:r>
            <a:endParaRPr lang="en-US" dirty="0">
              <a:cs typeface="Calibri Light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9555C99-5100-C546-9915-8946A46AF82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Beyond “rote” counting.</a:t>
            </a:r>
          </a:p>
          <a:p>
            <a:r>
              <a:rPr lang="en-US" dirty="0"/>
              <a:t>Goal is accurate, fluent, confident:</a:t>
            </a:r>
            <a:endParaRPr lang="en-US" dirty="0">
              <a:cs typeface="Calibri"/>
            </a:endParaRPr>
          </a:p>
          <a:p>
            <a:pPr lvl="1"/>
            <a:r>
              <a:rPr lang="en-US" dirty="0"/>
              <a:t>verbal counting</a:t>
            </a:r>
          </a:p>
          <a:p>
            <a:pPr lvl="1"/>
            <a:r>
              <a:rPr lang="en-US" dirty="0"/>
              <a:t>object counting</a:t>
            </a:r>
          </a:p>
          <a:p>
            <a:pPr lvl="1"/>
            <a:r>
              <a:rPr lang="en-US" dirty="0"/>
              <a:t>counting strategies</a:t>
            </a:r>
          </a:p>
          <a:p>
            <a:r>
              <a:rPr lang="en-US" dirty="0"/>
              <a:t>Counting is the </a:t>
            </a:r>
            <a:r>
              <a:rPr lang="en-US" i="1" dirty="0"/>
              <a:t>key to all future number knowledge</a:t>
            </a:r>
            <a:r>
              <a:rPr lang="en-US" dirty="0"/>
              <a:t> as well as the </a:t>
            </a:r>
            <a:r>
              <a:rPr lang="en-US" i="1" dirty="0"/>
              <a:t>first and most basic mathematical algorithm.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066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0" name="Formative Assessment"/>
          <p:cNvSpPr txBox="1">
            <a:spLocks noGrp="1"/>
          </p:cNvSpPr>
          <p:nvPr>
            <p:ph type="title"/>
          </p:nvPr>
        </p:nvSpPr>
        <p:spPr>
          <a:xfrm>
            <a:off x="349370" y="0"/>
            <a:ext cx="11154331" cy="1289153"/>
          </a:xfrm>
          <a:prstGeom prst="rect">
            <a:avLst/>
          </a:prstGeo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Developmental Progression </a:t>
            </a:r>
            <a:r>
              <a:rPr lang="en-US" dirty="0">
                <a:cs typeface="Calibri Light"/>
              </a:rPr>
              <a:t>and</a:t>
            </a:r>
            <a:r>
              <a:rPr lang="en-US" dirty="0"/>
              <a:t> Assessment:</a:t>
            </a:r>
            <a:br>
              <a:rPr lang="en-US" i="1" dirty="0"/>
            </a:br>
            <a:r>
              <a:rPr lang="en-US" dirty="0"/>
              <a:t>Where Are We Now? </a:t>
            </a:r>
            <a:endParaRPr lang="en-US" i="1" dirty="0">
              <a:cs typeface="Calibri Light"/>
            </a:endParaRPr>
          </a:p>
        </p:txBody>
      </p:sp>
      <p:sp>
        <p:nvSpPr>
          <p:cNvPr id="541" name="The best monitoring is often assessment conducted during instruction, to improve teaching and learning.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Ongoing assessment is best conducted</a:t>
            </a:r>
            <a:r>
              <a:rPr dirty="0"/>
              <a:t> </a:t>
            </a:r>
            <a:r>
              <a:rPr i="1" dirty="0"/>
              <a:t>during</a:t>
            </a:r>
            <a:r>
              <a:rPr dirty="0"/>
              <a:t> </a:t>
            </a:r>
            <a:r>
              <a:rPr lang="en-US" dirty="0"/>
              <a:t>interactions intended</a:t>
            </a:r>
            <a:r>
              <a:rPr dirty="0"/>
              <a:t> to improve teaching and learning.</a:t>
            </a:r>
          </a:p>
          <a:p>
            <a:r>
              <a:rPr dirty="0"/>
              <a:t>This </a:t>
            </a:r>
            <a:r>
              <a:rPr lang="en-US" dirty="0"/>
              <a:t>is sometimes </a:t>
            </a:r>
            <a:r>
              <a:rPr dirty="0"/>
              <a:t>called “curriculum-embedded assessment”</a:t>
            </a:r>
            <a:r>
              <a:rPr lang="en-US" dirty="0"/>
              <a:t> or simply teacher observation and documentation during interactions with children.</a:t>
            </a:r>
            <a:endParaRPr lang="en-US" dirty="0">
              <a:cs typeface="Calibri"/>
            </a:endParaRPr>
          </a:p>
          <a:p>
            <a:r>
              <a:rPr lang="en-US" dirty="0"/>
              <a:t>Its usefulness depends on knowing the developmental progression—the path of learning and teaching.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20813723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OHS.House Graphic_ENG_house.png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28563" y="1004974"/>
            <a:ext cx="7804645" cy="5853026"/>
          </a:xfrm>
          <a:prstGeom prst="rect">
            <a:avLst/>
          </a:prstGeom>
        </p:spPr>
      </p:pic>
      <p:sp>
        <p:nvSpPr>
          <p:cNvPr id="3" name="Title 2">
            <a:extLst>
              <a:ext uri="{FF2B5EF4-FFF2-40B4-BE49-F238E27FC236}">
                <a16:creationId xmlns:a16="http://schemas.microsoft.com/office/drawing/2014/main" id="{C5020D66-7581-4253-8161-9CF11695D9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Framework for Effective Practice</a:t>
            </a:r>
          </a:p>
        </p:txBody>
      </p:sp>
    </p:spTree>
    <p:extLst>
      <p:ext uri="{BB962C8B-B14F-4D97-AF65-F5344CB8AC3E}">
        <p14:creationId xmlns:p14="http://schemas.microsoft.com/office/powerpoint/2010/main" val="3657605636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C4263C-CAED-7B41-8B6C-D0563E66866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Counting: A Brief Example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548729-90E7-1C4E-AF19-8A8B4DE2E3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>
                <a:ea typeface="+mn-lt"/>
                <a:cs typeface="+mn-lt"/>
              </a:rPr>
              <a:t>A little girl holds four crayons in her right hand. With her left hand, she randomly touches crayons, touching some twice, as she counts “one, two, three, four, five, six.” </a:t>
            </a:r>
          </a:p>
          <a:p>
            <a:endParaRPr lang="en-US" dirty="0"/>
          </a:p>
          <a:p>
            <a:r>
              <a:rPr lang="en-US" dirty="0"/>
              <a:t>Think-pair-share:</a:t>
            </a:r>
          </a:p>
          <a:p>
            <a:pPr lvl="1"/>
            <a:r>
              <a:rPr lang="en-US" dirty="0"/>
              <a:t>What competencies do you see?</a:t>
            </a:r>
          </a:p>
          <a:p>
            <a:pPr lvl="1"/>
            <a:r>
              <a:rPr lang="en-US" dirty="0"/>
              <a:t>What might this child’s </a:t>
            </a:r>
            <a:r>
              <a:rPr lang="en-US" i="1" dirty="0"/>
              <a:t>next</a:t>
            </a:r>
            <a:r>
              <a:rPr lang="en-US" dirty="0"/>
              <a:t> level of thinking include?</a:t>
            </a:r>
          </a:p>
        </p:txBody>
      </p:sp>
    </p:spTree>
    <p:extLst>
      <p:ext uri="{BB962C8B-B14F-4D97-AF65-F5344CB8AC3E}">
        <p14:creationId xmlns:p14="http://schemas.microsoft.com/office/powerpoint/2010/main" val="9375644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90078D5-644B-8746-93CC-B087F1A28CE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3019" y="407655"/>
            <a:ext cx="10515600" cy="9624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Developmental Progression: Where Are We Now?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815461-D1F2-B741-918E-0EBDAF61372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Where are we now?</a:t>
            </a:r>
          </a:p>
          <a:p>
            <a:pPr lvl="1"/>
            <a:r>
              <a:rPr lang="en-US" dirty="0"/>
              <a:t>This child is a “Reciter.”</a:t>
            </a:r>
          </a:p>
          <a:p>
            <a:pPr lvl="1"/>
            <a:r>
              <a:rPr lang="en-US" dirty="0"/>
              <a:t>She knows verbal counting, at least up to “six.”</a:t>
            </a:r>
          </a:p>
          <a:p>
            <a:r>
              <a:rPr lang="en-US" dirty="0"/>
              <a:t>Where do we go next? </a:t>
            </a:r>
          </a:p>
          <a:p>
            <a:pPr lvl="1"/>
            <a:r>
              <a:rPr lang="en-US" dirty="0"/>
              <a:t>She needs to develop the ability to keep one-to-one correspondence.</a:t>
            </a:r>
          </a:p>
          <a:p>
            <a:r>
              <a:rPr lang="en-US" dirty="0"/>
              <a:t>Now that we know her present and next (immediate goal) levels, we turn to teaching practices.</a:t>
            </a:r>
          </a:p>
        </p:txBody>
      </p:sp>
    </p:spTree>
    <p:extLst>
      <p:ext uri="{BB962C8B-B14F-4D97-AF65-F5344CB8AC3E}">
        <p14:creationId xmlns:p14="http://schemas.microsoft.com/office/powerpoint/2010/main" val="200589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8658D3-6889-FF4E-B5AE-243CA7424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dirty="0">
                <a:solidFill>
                  <a:schemeClr val="tx1">
                    <a:lumMod val="95000"/>
                    <a:lumOff val="5000"/>
                  </a:schemeClr>
                </a:solidFill>
              </a:rPr>
              <a:t>LT’s Teaching Practices: How Do We Get There? 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3AA62C2-3826-1D44-826F-83D85C53944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Several research-based teaching practices help children learn and use one-to-one correspondence, such as the following:</a:t>
            </a:r>
            <a:endParaRPr lang="en-US" dirty="0">
              <a:cs typeface="Calibri"/>
            </a:endParaRPr>
          </a:p>
          <a:p>
            <a:pPr lvl="1"/>
            <a:r>
              <a:rPr lang="en-US" dirty="0">
                <a:cs typeface="Calibri"/>
              </a:rPr>
              <a:t>Ask the child to count slowly and carefully, counting each item once</a:t>
            </a:r>
            <a:endParaRPr lang="en-US" dirty="0"/>
          </a:p>
          <a:p>
            <a:pPr lvl="1"/>
            <a:r>
              <a:rPr lang="en-US" dirty="0"/>
              <a:t>If necessary, touch the child’s hand gently and count with them</a:t>
            </a:r>
          </a:p>
          <a:p>
            <a:pPr lvl="1"/>
            <a:endParaRPr lang="en-US" dirty="0">
              <a:cs typeface="Calibri"/>
            </a:endParaRPr>
          </a:p>
          <a:p>
            <a:r>
              <a:rPr lang="en-US" dirty="0"/>
              <a:t>Home visitors can help parents understand and notice the various developmental trajectories and encourage and support them as they use the teaching practices.</a:t>
            </a:r>
          </a:p>
          <a:p>
            <a:pPr marL="457200" lvl="1" indent="0">
              <a:buNone/>
            </a:pP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63759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9" name="Improving Feedbac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Improving Feedback</a:t>
            </a:r>
          </a:p>
        </p:txBody>
      </p:sp>
      <p:sp>
        <p:nvSpPr>
          <p:cNvPr id="680" name="What is the key error?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/>
          <a:lstStyle/>
          <a:p>
            <a:r>
              <a:rPr dirty="0"/>
              <a:t>What is the key error? </a:t>
            </a:r>
          </a:p>
          <a:p>
            <a:r>
              <a:rPr dirty="0"/>
              <a:t>What </a:t>
            </a:r>
            <a:r>
              <a:rPr lang="en-US" dirty="0"/>
              <a:t>do I think is the</a:t>
            </a:r>
            <a:r>
              <a:rPr dirty="0"/>
              <a:t> reason </a:t>
            </a:r>
            <a:r>
              <a:rPr lang="en-US" dirty="0"/>
              <a:t>for this</a:t>
            </a:r>
            <a:r>
              <a:rPr dirty="0"/>
              <a:t> child</a:t>
            </a:r>
            <a:r>
              <a:rPr lang="en-US" dirty="0"/>
              <a:t>’s</a:t>
            </a:r>
            <a:r>
              <a:rPr dirty="0"/>
              <a:t> error?</a:t>
            </a:r>
          </a:p>
          <a:p>
            <a:r>
              <a:rPr dirty="0"/>
              <a:t>How can I </a:t>
            </a:r>
            <a:r>
              <a:rPr lang="en-US" dirty="0"/>
              <a:t>help </a:t>
            </a:r>
            <a:r>
              <a:rPr dirty="0"/>
              <a:t>the child to avoid this error in the future?</a:t>
            </a:r>
          </a:p>
        </p:txBody>
      </p:sp>
    </p:spTree>
    <p:extLst>
      <p:ext uri="{BB962C8B-B14F-4D97-AF65-F5344CB8AC3E}">
        <p14:creationId xmlns:p14="http://schemas.microsoft.com/office/powerpoint/2010/main" val="199298438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5" name="Feedback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Feedback for Specific Errors</a:t>
            </a:r>
            <a:endParaRPr dirty="0"/>
          </a:p>
        </p:txBody>
      </p:sp>
      <p:sp>
        <p:nvSpPr>
          <p:cNvPr id="686" name="Specific Errors E.g., object counting, correspondence errors: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Example: Correspondence</a:t>
            </a:r>
            <a:r>
              <a:rPr dirty="0"/>
              <a:t> errors</a:t>
            </a:r>
            <a:r>
              <a:rPr lang="en-US" dirty="0"/>
              <a:t> in counting</a:t>
            </a:r>
            <a:endParaRPr dirty="0"/>
          </a:p>
          <a:p>
            <a:r>
              <a:rPr lang="en-US" dirty="0"/>
              <a:t>Emphasize</a:t>
            </a:r>
            <a:r>
              <a:rPr dirty="0"/>
              <a:t> accuracy</a:t>
            </a:r>
            <a:r>
              <a:rPr lang="en-US" dirty="0"/>
              <a:t>—e</a:t>
            </a:r>
            <a:r>
              <a:rPr dirty="0"/>
              <a:t>ncourage counting slowly, carefully to “count each </a:t>
            </a:r>
            <a:r>
              <a:rPr lang="en-US" dirty="0"/>
              <a:t>object</a:t>
            </a:r>
            <a:r>
              <a:rPr dirty="0"/>
              <a:t> exactly once</a:t>
            </a:r>
            <a:r>
              <a:rPr lang="en-US" dirty="0"/>
              <a:t>.</a:t>
            </a:r>
            <a:r>
              <a:rPr dirty="0"/>
              <a:t>”</a:t>
            </a:r>
          </a:p>
          <a:p>
            <a:r>
              <a:rPr dirty="0"/>
              <a:t>Explain keeping-track strateg</a:t>
            </a:r>
            <a:r>
              <a:rPr lang="en-US" dirty="0"/>
              <a:t>ies for scattered collections.</a:t>
            </a:r>
            <a:endParaRPr dirty="0"/>
          </a:p>
          <a:p>
            <a:pPr lvl="1"/>
            <a:r>
              <a:rPr dirty="0"/>
              <a:t>If moving objects is possible and desirable in the activity, suggest different pile.</a:t>
            </a:r>
          </a:p>
          <a:p>
            <a:pPr lvl="1"/>
            <a:r>
              <a:rPr dirty="0"/>
              <a:t>Explain making a verbal plan, such as “Go from top to bottom. Start from the top and count every one”—then do so.</a:t>
            </a:r>
            <a:endParaRPr lang="en-US" dirty="0"/>
          </a:p>
          <a:p>
            <a:r>
              <a:rPr lang="en-US" dirty="0"/>
              <a:t>For children with visual impairments, guide their hands and count together.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1110107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7" name="Should We Always Correct Errors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Should We Always Correct Errors?</a:t>
            </a:r>
          </a:p>
        </p:txBody>
      </p:sp>
      <p:sp>
        <p:nvSpPr>
          <p:cNvPr id="698" name="Not always. What does the error tell us? What purpose would the correction serve?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>
              <a:defRPr i="1"/>
            </a:pPr>
            <a:r>
              <a:rPr dirty="0"/>
              <a:t>Not</a:t>
            </a:r>
            <a:r>
              <a:rPr i="0" dirty="0"/>
              <a:t> always. </a:t>
            </a:r>
            <a:endParaRPr lang="en-US" dirty="0"/>
          </a:p>
          <a:p>
            <a:pPr lvl="1">
              <a:defRPr i="1"/>
            </a:pPr>
            <a:r>
              <a:rPr i="0" dirty="0"/>
              <a:t>What does the error tell us? What purpose would the correction serve?</a:t>
            </a:r>
            <a:endParaRPr dirty="0">
              <a:cs typeface="Calibri"/>
            </a:endParaRPr>
          </a:p>
          <a:p>
            <a:pPr>
              <a:defRPr i="1"/>
            </a:pPr>
            <a:r>
              <a:rPr i="0" dirty="0"/>
              <a:t>What type of error is it?</a:t>
            </a:r>
          </a:p>
          <a:p>
            <a:pPr lvl="1">
              <a:defRPr i="1"/>
            </a:pPr>
            <a:r>
              <a:rPr lang="en-US" dirty="0"/>
              <a:t>Example: </a:t>
            </a:r>
            <a:r>
              <a:rPr lang="en-US" i="0" dirty="0"/>
              <a:t>Nita, J</a:t>
            </a:r>
            <a:r>
              <a:rPr i="0" dirty="0"/>
              <a:t>en, and a counting mistake.</a:t>
            </a:r>
            <a:endParaRPr i="0" dirty="0">
              <a:cs typeface="Calibri"/>
            </a:endParaRPr>
          </a:p>
          <a:p>
            <a:pPr>
              <a:defRPr i="1"/>
            </a:pPr>
            <a:r>
              <a:rPr i="0" dirty="0"/>
              <a:t>Focus on mathematical structure and children’s strategies</a:t>
            </a:r>
            <a:r>
              <a:rPr lang="en-US" i="0" dirty="0"/>
              <a:t>—</a:t>
            </a:r>
            <a:r>
              <a:rPr i="0" dirty="0"/>
              <a:t>not on correct answers.</a:t>
            </a:r>
            <a:endParaRPr i="0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69964832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6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6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98" grpId="0" uiExpand="1" build="p" bldLvl="5" advAuto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2" name="See…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See</a:t>
            </a:r>
            <a:r>
              <a:rPr lang="en-US" dirty="0"/>
              <a:t>…</a:t>
            </a:r>
            <a:endParaRPr dirty="0"/>
          </a:p>
        </p:txBody>
      </p:sp>
      <p:pic>
        <p:nvPicPr>
          <p:cNvPr id="704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80382" y="1444931"/>
            <a:ext cx="5952518" cy="4871786"/>
          </a:xfrm>
          <a:prstGeom prst="rect">
            <a:avLst/>
          </a:prstGeom>
          <a:ln w="12700">
            <a:miter lim="400000"/>
          </a:ln>
        </p:spPr>
      </p:pic>
    </p:spTree>
    <p:extLst>
      <p:ext uri="{BB962C8B-B14F-4D97-AF65-F5344CB8AC3E}">
        <p14:creationId xmlns:p14="http://schemas.microsoft.com/office/powerpoint/2010/main" val="116422599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6674010-7968-48D8-8308-29693FEAE23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675"/>
            <a:ext cx="10515600" cy="962459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Differentiation with Children Who Are</a:t>
            </a:r>
            <a:br>
              <a:rPr lang="en-US" dirty="0">
                <a:cs typeface="Calibri Light"/>
              </a:rPr>
            </a:br>
            <a:r>
              <a:rPr lang="en-US" dirty="0">
                <a:cs typeface="Calibri Light"/>
              </a:rPr>
              <a:t>Dual Language Learners</a:t>
            </a:r>
          </a:p>
        </p:txBody>
      </p:sp>
      <p:sp>
        <p:nvSpPr>
          <p:cNvPr id="4" name="Content Placeholder 4">
            <a:extLst>
              <a:ext uri="{FF2B5EF4-FFF2-40B4-BE49-F238E27FC236}">
                <a16:creationId xmlns:a16="http://schemas.microsoft.com/office/drawing/2014/main" id="{ACD82079-2046-410A-8E7D-D8702371004B}"/>
              </a:ext>
            </a:extLst>
          </p:cNvPr>
          <p:cNvSpPr txBox="1">
            <a:spLocks/>
          </p:cNvSpPr>
          <p:nvPr/>
        </p:nvSpPr>
        <p:spPr>
          <a:xfrm>
            <a:off x="156117" y="1438506"/>
            <a:ext cx="11786839" cy="4705815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Gather information on the children’s language history.</a:t>
            </a:r>
            <a:endParaRPr lang="en-US" dirty="0">
              <a:cs typeface="Calibri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/>
              <a:t>Embed differentiation assessments in playful, low-stress settings that are familiar to children.</a:t>
            </a:r>
            <a:endParaRPr lang="en-US" dirty="0"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lang="en-US" dirty="0">
                <a:latin typeface="Calibri" panose="020F0502020204030204"/>
              </a:rPr>
              <a:t>Choose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culturally meaningful and familiar materials.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Connect math terms to children’s home or Tribal language.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Use multiple representations.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Discern between emerging competence versus</a:t>
            </a:r>
            <a:r>
              <a:rPr kumimoji="0" lang="en-US" sz="2800" b="0" i="0" u="none" strike="noStrike" kern="1200" cap="none" spc="0" normalizeH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ysClr val="windowText" lastClr="000000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struggles with expressive vocabulary.</a:t>
            </a:r>
            <a:endParaRPr lang="en-US" sz="2800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514350" indent="-514350">
              <a:buFont typeface="+mj-lt"/>
              <a:buAutoNum type="arabicPeriod"/>
              <a:defRPr/>
            </a:pPr>
            <a:r>
              <a:rPr lang="en-US" dirty="0">
                <a:latin typeface="Calibri" panose="020F0502020204030204"/>
              </a:rPr>
              <a:t>Use 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iered levels of questions.</a:t>
            </a:r>
            <a:r>
              <a:rPr lang="en-US" dirty="0">
                <a:latin typeface="Calibri" panose="020F0502020204030204"/>
              </a:rPr>
              <a:t> </a:t>
            </a:r>
            <a:endParaRPr lang="en-US" b="0" i="0" u="none" strike="noStrike" kern="1200" cap="none" spc="0" normalizeH="0" baseline="0" noProof="0" dirty="0">
              <a:ln>
                <a:noFill/>
              </a:ln>
              <a:effectLst/>
              <a:uLnTx/>
              <a:uFillTx/>
              <a:latin typeface="Calibri" panose="020F0502020204030204"/>
              <a:cs typeface="Calibri"/>
            </a:endParaRPr>
          </a:p>
          <a:p>
            <a:pPr marL="514350" marR="0" lvl="0" indent="-51435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8597605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8" name="English Learners (ELLs)"/>
          <p:cNvSpPr txBox="1">
            <a:spLocks noGrp="1"/>
          </p:cNvSpPr>
          <p:nvPr>
            <p:ph type="title"/>
          </p:nvPr>
        </p:nvSpPr>
        <p:spPr>
          <a:xfrm>
            <a:off x="609600" y="379413"/>
            <a:ext cx="10515600" cy="962459"/>
          </a:xfrm>
          <a:prstGeom prst="rect">
            <a:avLst/>
          </a:prstGeom>
        </p:spPr>
        <p:txBody>
          <a:bodyPr>
            <a:normAutofit/>
          </a:bodyPr>
          <a:lstStyle/>
          <a:p>
            <a:pPr algn="ctr"/>
            <a:r>
              <a:rPr lang="en-US" dirty="0"/>
              <a:t>Dual Language and Tribal Language Learners</a:t>
            </a:r>
            <a:endParaRPr dirty="0"/>
          </a:p>
        </p:txBody>
      </p:sp>
      <p:sp>
        <p:nvSpPr>
          <p:cNvPr id="709" name="Teach critical words from the “big ideas,” 5 minutes before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dirty="0"/>
              <a:t>Teach critical words </a:t>
            </a:r>
            <a:r>
              <a:rPr lang="en-US" dirty="0"/>
              <a:t>or phrases </a:t>
            </a:r>
            <a:r>
              <a:rPr dirty="0"/>
              <a:t>from the “big ideas</a:t>
            </a:r>
            <a:r>
              <a:rPr lang="en-US" dirty="0"/>
              <a:t>” of mathematics.</a:t>
            </a:r>
            <a:endParaRPr dirty="0"/>
          </a:p>
          <a:p>
            <a:r>
              <a:rPr dirty="0"/>
              <a:t>Provide ongoing, special, focused experiences, often with visuals and home</a:t>
            </a:r>
            <a:r>
              <a:rPr lang="en-US" dirty="0"/>
              <a:t> </a:t>
            </a:r>
            <a:r>
              <a:rPr dirty="0"/>
              <a:t>language support</a:t>
            </a:r>
            <a:r>
              <a:rPr lang="en-US" dirty="0"/>
              <a:t> (which benefit all children).</a:t>
            </a:r>
            <a:endParaRPr dirty="0"/>
          </a:p>
          <a:p>
            <a:r>
              <a:rPr dirty="0"/>
              <a:t>Be aware of common phrases, idioms</a:t>
            </a:r>
            <a:r>
              <a:rPr lang="en-US" dirty="0"/>
              <a:t>,</a:t>
            </a:r>
            <a:r>
              <a:rPr dirty="0"/>
              <a:t> and colloquialisms</a:t>
            </a:r>
            <a:r>
              <a:rPr lang="en-US" dirty="0"/>
              <a:t>.</a:t>
            </a:r>
            <a:endParaRPr dirty="0"/>
          </a:p>
          <a:p>
            <a:r>
              <a:rPr lang="en-US" dirty="0"/>
              <a:t>Learn and use Spanish</a:t>
            </a:r>
            <a:r>
              <a:rPr dirty="0"/>
              <a:t> cognates—words or roots that are similar in English</a:t>
            </a:r>
            <a:r>
              <a:rPr lang="en-US" dirty="0"/>
              <a:t>.</a:t>
            </a:r>
            <a:endParaRPr dirty="0"/>
          </a:p>
          <a:p>
            <a:r>
              <a:rPr dirty="0"/>
              <a:t>Good curricula should provide these!</a:t>
            </a:r>
          </a:p>
        </p:txBody>
      </p:sp>
    </p:spTree>
    <p:extLst>
      <p:ext uri="{BB962C8B-B14F-4D97-AF65-F5344CB8AC3E}">
        <p14:creationId xmlns:p14="http://schemas.microsoft.com/office/powerpoint/2010/main" val="392262457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2" name="Image" descr="Image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07798" y="1615411"/>
            <a:ext cx="3576403" cy="4599651"/>
          </a:xfrm>
          <a:prstGeom prst="rect">
            <a:avLst/>
          </a:prstGeom>
          <a:ln w="12700">
            <a:solidFill>
              <a:srgbClr val="15AF80"/>
            </a:solidFill>
            <a:miter lim="400000"/>
          </a:ln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8AB24A8E-D576-4173-BDD8-AD185AEC4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199" y="161708"/>
            <a:ext cx="10515600" cy="962459"/>
          </a:xfrm>
        </p:spPr>
        <p:txBody>
          <a:bodyPr>
            <a:noAutofit/>
          </a:bodyPr>
          <a:lstStyle/>
          <a:p>
            <a:pPr algn="ctr"/>
            <a:r>
              <a:rPr lang="en-US" sz="4000" dirty="0"/>
              <a:t>Supporting Dual Language Learners &amp; English Learners in Early Math</a:t>
            </a:r>
          </a:p>
        </p:txBody>
      </p:sp>
    </p:spTree>
    <p:extLst>
      <p:ext uri="{BB962C8B-B14F-4D97-AF65-F5344CB8AC3E}">
        <p14:creationId xmlns:p14="http://schemas.microsoft.com/office/powerpoint/2010/main" val="1631088880"/>
      </p:ext>
    </p:extLst>
  </p:cSld>
  <p:clrMapOvr>
    <a:masterClrMapping/>
  </p:clrMapOvr>
  <p:transition spd="med"/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2">
            <a:extLst>
              <a:ext uri="{FF2B5EF4-FFF2-40B4-BE49-F238E27FC236}">
                <a16:creationId xmlns:a16="http://schemas.microsoft.com/office/drawing/2014/main" id="{82950D70-E250-46DD-B236-C13D6932E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pPr algn="ctr"/>
            <a:r>
              <a:rPr lang="en-US" dirty="0"/>
              <a:t>Framework for Effective Practice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D9AF0236-031C-42CA-982E-A046A7CD615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4621" y="1087718"/>
            <a:ext cx="7600284" cy="57002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EA03204F-DF97-4AA3-AB32-4AF175FF03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20892" y="3050113"/>
            <a:ext cx="1800098" cy="23528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627270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4000" dirty="0"/>
              <a:t>Differentiated Instruction Benefits </a:t>
            </a:r>
            <a:r>
              <a:rPr lang="en-US" sz="4000" i="1" dirty="0"/>
              <a:t>All</a:t>
            </a:r>
            <a:r>
              <a:rPr lang="en-US" sz="4000" dirty="0"/>
              <a:t> Children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4000" dirty="0"/>
              <a:t>Create strong visual components</a:t>
            </a:r>
          </a:p>
          <a:p>
            <a:r>
              <a:rPr lang="en-US" sz="4000" dirty="0"/>
              <a:t>Provide collaborative activities where there are opportunities for peer learning</a:t>
            </a:r>
          </a:p>
          <a:p>
            <a:r>
              <a:rPr lang="en-US" sz="4000" dirty="0"/>
              <a:t>Consider a multi-sensory approach</a:t>
            </a:r>
          </a:p>
          <a:p>
            <a:r>
              <a:rPr lang="en-US" sz="4000" dirty="0"/>
              <a:t>Construct formative assessment formats that build on children’s strengths</a:t>
            </a:r>
          </a:p>
        </p:txBody>
      </p:sp>
    </p:spTree>
    <p:extLst>
      <p:ext uri="{BB962C8B-B14F-4D97-AF65-F5344CB8AC3E}">
        <p14:creationId xmlns:p14="http://schemas.microsoft.com/office/powerpoint/2010/main" val="29231947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3G7A2461baby mouthing toy.jpg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497" r="6808"/>
          <a:stretch/>
        </p:blipFill>
        <p:spPr>
          <a:xfrm flipH="1">
            <a:off x="344643" y="1733550"/>
            <a:ext cx="3527857" cy="3886200"/>
          </a:xfrm>
          <a:prstGeom prst="ellipse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F6643E32-88ED-45EE-9C16-B6C42455B9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6"/>
            <a:ext cx="10515600" cy="820208"/>
          </a:xfrm>
        </p:spPr>
        <p:txBody>
          <a:bodyPr/>
          <a:lstStyle/>
          <a:p>
            <a:pPr algn="ctr"/>
            <a:r>
              <a:rPr lang="en-US" dirty="0"/>
              <a:t>Review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440DD0D5-20AF-4794-9FA8-77C2941F9C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185334"/>
            <a:ext cx="10515600" cy="142250"/>
          </a:xfrm>
        </p:spPr>
      </p:pic>
      <p:pic>
        <p:nvPicPr>
          <p:cNvPr id="8" name="Picture 7" descr="Young child blows a dandelion.jpg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491" t="-474" r="-491" b="-170"/>
          <a:stretch/>
        </p:blipFill>
        <p:spPr>
          <a:xfrm flipH="1">
            <a:off x="8289830" y="1733550"/>
            <a:ext cx="3521407" cy="3886200"/>
          </a:xfrm>
          <a:prstGeom prst="ellipse">
            <a:avLst/>
          </a:prstGeom>
          <a:ln>
            <a:solidFill>
              <a:srgbClr val="FFFFFF"/>
            </a:solidFill>
          </a:ln>
        </p:spPr>
      </p:pic>
      <p:pic>
        <p:nvPicPr>
          <p:cNvPr id="14" name="Picture Placeholder 7" descr="3G6A6212girl with magnifying glass.tif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11364"/>
          <a:stretch/>
        </p:blipFill>
        <p:spPr>
          <a:xfrm>
            <a:off x="4352452" y="1733550"/>
            <a:ext cx="3517936" cy="38862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336387347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F20CEFB4-897F-5A4C-BDD3-4F45DF0065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8634" y="-149580"/>
            <a:ext cx="10515600" cy="1574941"/>
          </a:xfrm>
        </p:spPr>
        <p:txBody>
          <a:bodyPr>
            <a:normAutofit/>
          </a:bodyPr>
          <a:lstStyle/>
          <a:p>
            <a:r>
              <a:rPr lang="en-US" dirty="0"/>
              <a:t>LT</a:t>
            </a:r>
            <a:r>
              <a:rPr lang="en-US" baseline="30000" dirty="0"/>
              <a:t>2</a:t>
            </a:r>
            <a:r>
              <a:rPr lang="en-US" dirty="0"/>
              <a:t>: Learning and Teaching with Learning Trajectories</a:t>
            </a:r>
          </a:p>
        </p:txBody>
      </p:sp>
      <p:sp>
        <p:nvSpPr>
          <p:cNvPr id="2" name="Text Placeholder 1"/>
          <p:cNvSpPr>
            <a:spLocks noGrp="1"/>
          </p:cNvSpPr>
          <p:nvPr>
            <p:ph sz="half" idx="1"/>
          </p:nvPr>
        </p:nvSpPr>
        <p:spPr>
          <a:xfrm>
            <a:off x="849774" y="2093198"/>
            <a:ext cx="5470003" cy="3624696"/>
          </a:xfrm>
        </p:spPr>
        <p:txBody>
          <a:bodyPr>
            <a:normAutofit fontScale="85000" lnSpcReduction="10000"/>
          </a:bodyPr>
          <a:lstStyle/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dirty="0"/>
              <a:t>See the Learning and Teaching with Learning Trajectories website for more trajectories, videos, and instructional math activities!</a:t>
            </a:r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dirty="0">
                <a:hlinkClick r:id="rId3"/>
              </a:rPr>
              <a:t>LearningTrajectories.org</a:t>
            </a:r>
            <a:endParaRPr lang="en-US" sz="3200" dirty="0"/>
          </a:p>
          <a:p>
            <a:pPr>
              <a:lnSpc>
                <a:spcPct val="100000"/>
              </a:lnSpc>
              <a:spcBef>
                <a:spcPct val="0"/>
              </a:spcBef>
            </a:pPr>
            <a:r>
              <a:rPr lang="en-US" sz="3200" dirty="0">
                <a:cs typeface="Arial"/>
              </a:rPr>
              <a:t>ECLKC</a:t>
            </a:r>
            <a:r>
              <a:rPr lang="en-US" sz="4400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 </a:t>
            </a:r>
            <a:r>
              <a:rPr lang="en-US" sz="3300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LT</a:t>
            </a:r>
            <a:r>
              <a:rPr lang="en-US" sz="3300" baseline="30000" dirty="0">
                <a:solidFill>
                  <a:prstClr val="black"/>
                </a:solidFill>
                <a:latin typeface="Calibri Light"/>
                <a:ea typeface="+mj-ea"/>
                <a:cs typeface="+mj-cs"/>
              </a:rPr>
              <a:t>2</a:t>
            </a:r>
            <a:r>
              <a:rPr lang="en-US" sz="3200" dirty="0">
                <a:cs typeface="Arial"/>
              </a:rPr>
              <a:t> Video Library </a:t>
            </a:r>
            <a:r>
              <a:rPr lang="en-US" sz="3200" u="sng" dirty="0">
                <a:solidFill>
                  <a:srgbClr val="0000FF"/>
                </a:solidFill>
                <a:latin typeface="Calibri" panose="020F0502020204030204" pitchFamily="34" charset="0"/>
                <a:ea typeface="MS Mincho" panose="02020609040205080304" pitchFamily="49" charset="-128"/>
                <a:cs typeface="Times" panose="02020603050405020304" pitchFamily="18" charset="0"/>
                <a:hlinkClick r:id="rId4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https://eclkc.ohs.acf.hhs.gov/school-readiness/article/math-learning-trajectories</a:t>
            </a:r>
            <a:endParaRPr lang="en-US" sz="3200" dirty="0">
              <a:cs typeface="Arial"/>
            </a:endParaRPr>
          </a:p>
        </p:txBody>
      </p:sp>
      <p:pic>
        <p:nvPicPr>
          <p:cNvPr id="7" name="Content Placeholder 6">
            <a:hlinkClick r:id="rId5"/>
            <a:extLst>
              <a:ext uri="{FF2B5EF4-FFF2-40B4-BE49-F238E27FC236}">
                <a16:creationId xmlns:a16="http://schemas.microsoft.com/office/drawing/2014/main" id="{7B5CDF9E-0D67-6248-98A5-AA6B7B3CE63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/>
          <a:stretch>
            <a:fillRect/>
          </a:stretch>
        </p:blipFill>
        <p:spPr>
          <a:xfrm>
            <a:off x="7367527" y="2368378"/>
            <a:ext cx="3554982" cy="29906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15119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C6127B-6F52-C644-99F7-B68A9524D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3281" y="1052756"/>
            <a:ext cx="7740626" cy="580501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2950D70-E250-46DD-B236-C13D6932E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pPr algn="ctr"/>
            <a:r>
              <a:rPr lang="en-US" dirty="0"/>
              <a:t>Framework for Effective Practice</a:t>
            </a:r>
          </a:p>
        </p:txBody>
      </p:sp>
    </p:spTree>
    <p:extLst>
      <p:ext uri="{BB962C8B-B14F-4D97-AF65-F5344CB8AC3E}">
        <p14:creationId xmlns:p14="http://schemas.microsoft.com/office/powerpoint/2010/main" val="290690876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25C6127B-6F52-C644-99F7-B68A9524D2B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463281" y="1052756"/>
            <a:ext cx="7740627" cy="5805017"/>
          </a:xfrm>
          <a:prstGeom prst="rect">
            <a:avLst/>
          </a:prstGeom>
        </p:spPr>
      </p:pic>
      <p:sp>
        <p:nvSpPr>
          <p:cNvPr id="4" name="Title 2">
            <a:extLst>
              <a:ext uri="{FF2B5EF4-FFF2-40B4-BE49-F238E27FC236}">
                <a16:creationId xmlns:a16="http://schemas.microsoft.com/office/drawing/2014/main" id="{82950D70-E250-46DD-B236-C13D6932E56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962459"/>
          </a:xfrm>
        </p:spPr>
        <p:txBody>
          <a:bodyPr/>
          <a:lstStyle/>
          <a:p>
            <a:pPr algn="ctr"/>
            <a:r>
              <a:rPr lang="en-US" dirty="0"/>
              <a:t>Framework for Effective Practice</a:t>
            </a:r>
          </a:p>
        </p:txBody>
      </p:sp>
    </p:spTree>
    <p:extLst>
      <p:ext uri="{BB962C8B-B14F-4D97-AF65-F5344CB8AC3E}">
        <p14:creationId xmlns:p14="http://schemas.microsoft.com/office/powerpoint/2010/main" val="24365725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3">
            <a:extLst>
              <a:ext uri="{FF2B5EF4-FFF2-40B4-BE49-F238E27FC236}">
                <a16:creationId xmlns:a16="http://schemas.microsoft.com/office/drawing/2014/main" id="{725FC654-0FE3-461A-B73D-CBBBC6228DA2}"/>
              </a:ext>
            </a:extLst>
          </p:cNvPr>
          <p:cNvSpPr txBox="1">
            <a:spLocks/>
          </p:cNvSpPr>
          <p:nvPr/>
        </p:nvSpPr>
        <p:spPr>
          <a:xfrm>
            <a:off x="768350" y="242358"/>
            <a:ext cx="10515600" cy="96245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/>
              <a:t>Early Math Found in the ELOF</a:t>
            </a:r>
          </a:p>
        </p:txBody>
      </p:sp>
      <p:pic>
        <p:nvPicPr>
          <p:cNvPr id="5" name="Content Placeholder 4">
            <a:extLst>
              <a:ext uri="{FF2B5EF4-FFF2-40B4-BE49-F238E27FC236}">
                <a16:creationId xmlns:a16="http://schemas.microsoft.com/office/drawing/2014/main" id="{17D334AA-DB96-4593-B5E8-C2C6319D3E25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92" r="2107" b="5549"/>
          <a:stretch/>
        </p:blipFill>
        <p:spPr>
          <a:xfrm>
            <a:off x="267285" y="1768510"/>
            <a:ext cx="11517729" cy="43340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977419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Objectives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504991"/>
            <a:ext cx="10515600" cy="4351338"/>
          </a:xfrm>
        </p:spPr>
        <p:txBody>
          <a:bodyPr vert="horz" lIns="91440" tIns="45720" rIns="91440" bIns="45720" rtlCol="0" anchor="t">
            <a:normAutofit/>
          </a:bodyPr>
          <a:lstStyle/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Describe the importance of differentiating learning opportunities in early math.</a:t>
            </a:r>
            <a:endParaRPr lang="en-US" dirty="0">
              <a:cs typeface="Calibri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Provide ways to use differentiation along a </a:t>
            </a:r>
            <a:r>
              <a:rPr lang="en-US" i="1" dirty="0"/>
              <a:t>developmental progression </a:t>
            </a:r>
            <a:r>
              <a:rPr lang="en-US" dirty="0"/>
              <a:t>to inform teaching.</a:t>
            </a:r>
            <a:endParaRPr lang="en-US" dirty="0">
              <a:cs typeface="Calibri"/>
            </a:endParaRPr>
          </a:p>
          <a:p>
            <a:pPr>
              <a:lnSpc>
                <a:spcPct val="120000"/>
              </a:lnSpc>
              <a:spcBef>
                <a:spcPts val="600"/>
              </a:spcBef>
            </a:pPr>
            <a:r>
              <a:rPr lang="en-US" dirty="0"/>
              <a:t>Give examples of differentiated learning opportunities based on developmental progressions.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08950287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What Is Formative Assessment?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dirty="0"/>
              <a:t>What </a:t>
            </a:r>
            <a:r>
              <a:rPr i="1" dirty="0"/>
              <a:t>Is</a:t>
            </a:r>
            <a:r>
              <a:rPr dirty="0"/>
              <a:t> </a:t>
            </a:r>
            <a:r>
              <a:rPr lang="en-US" dirty="0"/>
              <a:t>Differentiation</a:t>
            </a:r>
            <a:r>
              <a:rPr dirty="0"/>
              <a:t>?</a:t>
            </a:r>
          </a:p>
        </p:txBody>
      </p:sp>
      <p:sp>
        <p:nvSpPr>
          <p:cNvPr id="536" name="How can we use it in the early years?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Differentiation </a:t>
            </a:r>
            <a:r>
              <a:rPr dirty="0"/>
              <a:t>is the </a:t>
            </a:r>
            <a:r>
              <a:rPr b="1" dirty="0"/>
              <a:t>ongoing</a:t>
            </a:r>
            <a:r>
              <a:rPr dirty="0"/>
              <a:t> </a:t>
            </a:r>
            <a:r>
              <a:rPr lang="en-US" b="1" dirty="0"/>
              <a:t>assessment</a:t>
            </a:r>
            <a:r>
              <a:rPr dirty="0"/>
              <a:t> of </a:t>
            </a:r>
            <a:r>
              <a:rPr lang="en-US" dirty="0"/>
              <a:t>children’s</a:t>
            </a:r>
            <a:r>
              <a:rPr dirty="0"/>
              <a:t> learning to </a:t>
            </a:r>
            <a:r>
              <a:rPr lang="en-US" dirty="0"/>
              <a:t>design beneficial learning opportunities</a:t>
            </a:r>
            <a:r>
              <a:rPr dirty="0"/>
              <a:t>.</a:t>
            </a:r>
            <a:endParaRPr lang="en-US" dirty="0"/>
          </a:p>
          <a:p>
            <a:r>
              <a:rPr lang="en-US" dirty="0"/>
              <a:t>Differentiation involves evaluating children’s learning in the moment it occurs—in informal discussions, in observations of natural play, or in small group activities.</a:t>
            </a:r>
            <a:endParaRPr lang="en-US" dirty="0">
              <a:cs typeface="Calibri"/>
            </a:endParaRPr>
          </a:p>
          <a:p>
            <a:r>
              <a:rPr lang="en-US" dirty="0"/>
              <a:t>And then </a:t>
            </a:r>
            <a:r>
              <a:rPr lang="en-US" i="1" dirty="0"/>
              <a:t>creating learning opportunities </a:t>
            </a:r>
            <a:r>
              <a:rPr lang="en-US" dirty="0"/>
              <a:t>based on what staff learn.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88FD422A-7230-144F-9697-A279F0C2979F}"/>
              </a:ext>
            </a:extLst>
          </p:cNvPr>
          <p:cNvSpPr txBox="1"/>
          <p:nvPr/>
        </p:nvSpPr>
        <p:spPr>
          <a:xfrm>
            <a:off x="6315740" y="765544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22035276"/>
      </p:ext>
    </p:extLst>
  </p:cSld>
  <p:clrMapOvr>
    <a:masterClrMapping/>
  </p:clrMapOvr>
  <p:timing>
    <p:tnLst>
      <p:par>
        <p:cTn id="1" dur="indefinite" restart="never" fill="hold" nodeType="tmRoot">
          <p:childTnLst>
            <p:seq concurrent="1" prevAc="none" nextAc="seek">
              <p:cTn id="2" dur="indefinite" fill="hold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5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53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53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36" grpId="0" uiExpand="1" build="p" bldLvl="5" advAuto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6" name="Formative Assessment in Early Math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 algn="ctr"/>
            <a:r>
              <a:rPr lang="en-US" dirty="0"/>
              <a:t>Differentiating </a:t>
            </a:r>
            <a:r>
              <a:rPr dirty="0"/>
              <a:t>in Early Math</a:t>
            </a:r>
          </a:p>
        </p:txBody>
      </p:sp>
      <p:sp>
        <p:nvSpPr>
          <p:cNvPr id="517" name="Individualization is key to effective early math education.…"/>
          <p:cNvSpPr txBox="1">
            <a:spLocks noGrp="1"/>
          </p:cNvSpPr>
          <p:nvPr>
            <p:ph idx="1"/>
          </p:nvPr>
        </p:nvSpPr>
        <p:spPr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 dirty="0"/>
              <a:t>Differentiating requires staff learn about children’s thinking, then create or modify the environment and interactions based on what they have learned.</a:t>
            </a:r>
          </a:p>
          <a:p>
            <a:r>
              <a:rPr lang="en-US" dirty="0"/>
              <a:t>Differentiating learning opportunities</a:t>
            </a:r>
            <a:r>
              <a:rPr dirty="0"/>
              <a:t> </a:t>
            </a:r>
            <a:r>
              <a:rPr lang="en-US" dirty="0"/>
              <a:t>are</a:t>
            </a:r>
            <a:r>
              <a:rPr dirty="0"/>
              <a:t> key to effective early math education</a:t>
            </a:r>
            <a:r>
              <a:rPr lang="en-US" dirty="0"/>
              <a:t> at </a:t>
            </a:r>
            <a:r>
              <a:rPr lang="en-US" i="1" dirty="0"/>
              <a:t>all ages.</a:t>
            </a:r>
            <a:endParaRPr dirty="0"/>
          </a:p>
          <a:p>
            <a:r>
              <a:rPr lang="en-US" dirty="0"/>
              <a:t>For mathematics, </a:t>
            </a:r>
            <a:r>
              <a:rPr dirty="0"/>
              <a:t>learning new concepts depends on learning previous ones well</a:t>
            </a:r>
            <a:r>
              <a:rPr lang="en-US" dirty="0"/>
              <a:t>.</a:t>
            </a:r>
            <a:endParaRPr lang="en-US" dirty="0"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57885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astSharedByUser xmlns="638e6b88-029d-4974-94ab-4f46eee0f699" xsi:nil="true"/>
    <SharedWithUsers xmlns="638e6b88-029d-4974-94ab-4f46eee0f699">
      <UserInfo>
        <DisplayName/>
        <AccountId xsi:nil="true"/>
        <AccountType/>
      </UserInfo>
    </SharedWithUsers>
    <LastSharedByTime xmlns="638e6b88-029d-4974-94ab-4f46eee0f699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1B4C0ACEA8DAF04D970A1715B66301EA" ma:contentTypeVersion="10" ma:contentTypeDescription="Create a new document." ma:contentTypeScope="" ma:versionID="9041ff28876c537520f6b126ace39bd4">
  <xsd:schema xmlns:xsd="http://www.w3.org/2001/XMLSchema" xmlns:xs="http://www.w3.org/2001/XMLSchema" xmlns:p="http://schemas.microsoft.com/office/2006/metadata/properties" xmlns:ns2="638e6b88-029d-4974-94ab-4f46eee0f699" xmlns:ns3="86c47be5-a538-494d-86ba-4575a1c11fbc" targetNamespace="http://schemas.microsoft.com/office/2006/metadata/properties" ma:root="true" ma:fieldsID="a0c2c3e96807e4f5b6bc544139305446" ns2:_="" ns3:_="">
    <xsd:import namespace="638e6b88-029d-4974-94ab-4f46eee0f699"/>
    <xsd:import namespace="86c47be5-a538-494d-86ba-4575a1c11fbc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SharedWithDetails" minOccurs="0"/>
                <xsd:element ref="ns2:LastSharedByUser" minOccurs="0"/>
                <xsd:element ref="ns2:LastSharedByTime" minOccurs="0"/>
                <xsd:element ref="ns3:MediaServiceMetadata" minOccurs="0"/>
                <xsd:element ref="ns3:MediaServiceFastMetadata" minOccurs="0"/>
                <xsd:element ref="ns3:MediaServiceDateTaken" minOccurs="0"/>
                <xsd:element ref="ns3:MediaServiceAutoTags" minOccurs="0"/>
                <xsd:element ref="ns3:MediaServiceAutoKeyPoints" minOccurs="0"/>
                <xsd:element ref="ns3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638e6b88-029d-4974-94ab-4f46eee0f699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Shared With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9" nillable="true" ma:displayName="Shared With Details" ma:description="" ma:internalName="SharedWithDetails" ma:readOnly="true">
      <xsd:simpleType>
        <xsd:restriction base="dms:Note">
          <xsd:maxLength value="255"/>
        </xsd:restriction>
      </xsd:simpleType>
    </xsd:element>
    <xsd:element name="LastSharedByUser" ma:index="10" nillable="true" ma:displayName="Last Shared By User" ma:description="" ma:internalName="LastSharedByUser" ma:readOnly="true">
      <xsd:simpleType>
        <xsd:restriction base="dms:Note">
          <xsd:maxLength value="255"/>
        </xsd:restriction>
      </xsd:simpleType>
    </xsd:element>
    <xsd:element name="LastSharedByTime" ma:index="11" nillable="true" ma:displayName="Last Shared By Time" ma:description="" ma:internalName="LastSharedByTime" ma:readOnly="true">
      <xsd:simpleType>
        <xsd:restriction base="dms:DateTime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86c47be5-a538-494d-86ba-4575a1c11fbc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12" nillable="true" ma:displayName="MediaServiceMetadata" ma:description="" ma:hidden="true" ma:internalName="MediaServiceMetadata" ma:readOnly="true">
      <xsd:simpleType>
        <xsd:restriction base="dms:Note"/>
      </xsd:simpleType>
    </xsd:element>
    <xsd:element name="MediaServiceFastMetadata" ma:index="13" nillable="true" ma:displayName="MediaServiceFastMetadata" ma:description="" ma:hidden="true" ma:internalName="MediaServiceFastMetadata" ma:readOnly="true">
      <xsd:simpleType>
        <xsd:restriction base="dms:Note"/>
      </xsd:simpleType>
    </xsd:element>
    <xsd:element name="MediaServiceDateTaken" ma:index="14" nillable="true" ma:displayName="MediaServiceDateTaken" ma:description="" ma:hidden="true" ma:internalName="MediaServiceDateTaken" ma:readOnly="true">
      <xsd:simpleType>
        <xsd:restriction base="dms:Text"/>
      </xsd:simpleType>
    </xsd:element>
    <xsd:element name="MediaServiceAutoTags" ma:index="15" nillable="true" ma:displayName="MediaServiceAutoTags" ma:description="" ma:internalName="MediaServiceAutoTags" ma:readOnly="true">
      <xsd:simpleType>
        <xsd:restriction base="dms:Text"/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417573B4-FCEB-41FA-B825-6596928D8814}">
  <ds:schemaRefs>
    <ds:schemaRef ds:uri="http://schemas.microsoft.com/office/2006/metadata/properties"/>
    <ds:schemaRef ds:uri="http://schemas.microsoft.com/office/infopath/2007/PartnerControls"/>
    <ds:schemaRef ds:uri="638e6b88-029d-4974-94ab-4f46eee0f699"/>
  </ds:schemaRefs>
</ds:datastoreItem>
</file>

<file path=customXml/itemProps2.xml><?xml version="1.0" encoding="utf-8"?>
<ds:datastoreItem xmlns:ds="http://schemas.openxmlformats.org/officeDocument/2006/customXml" ds:itemID="{C2791387-9189-458E-90B4-7F98E8108451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638e6b88-029d-4974-94ab-4f46eee0f699"/>
    <ds:schemaRef ds:uri="86c47be5-a538-494d-86ba-4575a1c11fbc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BC6C1684-6783-42EE-ACDB-A0D872BEC8A6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1320</Words>
  <Application>Microsoft Office PowerPoint</Application>
  <PresentationFormat>Widescreen</PresentationFormat>
  <Paragraphs>150</Paragraphs>
  <Slides>32</Slides>
  <Notes>31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3" baseType="lpstr">
      <vt:lpstr>Office Theme</vt:lpstr>
      <vt:lpstr>PowerPoint Presentation</vt:lpstr>
      <vt:lpstr>Framework for Effective Practice</vt:lpstr>
      <vt:lpstr>Framework for Effective Practice</vt:lpstr>
      <vt:lpstr>Framework for Effective Practice</vt:lpstr>
      <vt:lpstr>Framework for Effective Practice</vt:lpstr>
      <vt:lpstr>PowerPoint Presentation</vt:lpstr>
      <vt:lpstr>Objectives</vt:lpstr>
      <vt:lpstr>What Is Differentiation?</vt:lpstr>
      <vt:lpstr>Differentiating in Early Math</vt:lpstr>
      <vt:lpstr>Why Differentiate?</vt:lpstr>
      <vt:lpstr>How Well Are Education Staff Supported?</vt:lpstr>
      <vt:lpstr>Differentiation Develops Multiple Abilities</vt:lpstr>
      <vt:lpstr>Differentiation Starts Early</vt:lpstr>
      <vt:lpstr>Differentiation: A Deeper Dive</vt:lpstr>
      <vt:lpstr>Learning Trajectories</vt:lpstr>
      <vt:lpstr>Learning Trajectory’s 3 Parts</vt:lpstr>
      <vt:lpstr>Differentiation’s Key Questions</vt:lpstr>
      <vt:lpstr>LT Goal: Where Are We Trying to Go? </vt:lpstr>
      <vt:lpstr>Developmental Progression and Assessment: Where Are We Now? </vt:lpstr>
      <vt:lpstr>Counting: A Brief Example</vt:lpstr>
      <vt:lpstr>Developmental Progression: Where Are We Now?</vt:lpstr>
      <vt:lpstr>LT’s Teaching Practices: How Do We Get There? </vt:lpstr>
      <vt:lpstr>Improving Feedback</vt:lpstr>
      <vt:lpstr>Feedback for Specific Errors</vt:lpstr>
      <vt:lpstr>Should We Always Correct Errors?</vt:lpstr>
      <vt:lpstr>See…</vt:lpstr>
      <vt:lpstr>Differentiation with Children Who Are Dual Language Learners</vt:lpstr>
      <vt:lpstr>Dual Language and Tribal Language Learners</vt:lpstr>
      <vt:lpstr>Supporting Dual Language Learners &amp; English Learners in Early Math</vt:lpstr>
      <vt:lpstr>Differentiated Instruction Benefits All Children</vt:lpstr>
      <vt:lpstr>Review</vt:lpstr>
      <vt:lpstr>LT2: Learning and Teaching with Learning Trajectories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Treshawn Anderson</dc:creator>
  <cp:lastModifiedBy>Treshawn Anderson</cp:lastModifiedBy>
  <cp:revision>2</cp:revision>
  <dcterms:created xsi:type="dcterms:W3CDTF">2020-05-19T13:31:28Z</dcterms:created>
  <dcterms:modified xsi:type="dcterms:W3CDTF">2020-06-10T20:13:53Z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0x0101001B4C0ACEA8DAF04D970A1715B66301EA</vt:lpwstr>
  </property>
</Properties>
</file>