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35"/>
  </p:notesMasterIdLst>
  <p:sldIdLst>
    <p:sldId id="256" r:id="rId6"/>
    <p:sldId id="436" r:id="rId7"/>
    <p:sldId id="426" r:id="rId8"/>
    <p:sldId id="403" r:id="rId9"/>
    <p:sldId id="272" r:id="rId10"/>
    <p:sldId id="261" r:id="rId11"/>
    <p:sldId id="312" r:id="rId12"/>
    <p:sldId id="258" r:id="rId13"/>
    <p:sldId id="257" r:id="rId14"/>
    <p:sldId id="439" r:id="rId15"/>
    <p:sldId id="430" r:id="rId16"/>
    <p:sldId id="260" r:id="rId17"/>
    <p:sldId id="277" r:id="rId18"/>
    <p:sldId id="308" r:id="rId19"/>
    <p:sldId id="286" r:id="rId20"/>
    <p:sldId id="280" r:id="rId21"/>
    <p:sldId id="289" r:id="rId22"/>
    <p:sldId id="285" r:id="rId23"/>
    <p:sldId id="293" r:id="rId24"/>
    <p:sldId id="281" r:id="rId25"/>
    <p:sldId id="303" r:id="rId26"/>
    <p:sldId id="437" r:id="rId27"/>
    <p:sldId id="438" r:id="rId28"/>
    <p:sldId id="309" r:id="rId29"/>
    <p:sldId id="310" r:id="rId30"/>
    <p:sldId id="273" r:id="rId31"/>
    <p:sldId id="440" r:id="rId32"/>
    <p:sldId id="311" r:id="rId33"/>
    <p:sldId id="40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ystal Day-Hess" initials="" lastIdx="3" clrIdx="0"/>
  <p:cmAuthor id="1" name="Allyson Dean" initials="ADean" lastIdx="1" clrIdx="1">
    <p:extLst>
      <p:ext uri="{19B8F6BF-5375-455C-9EA6-DF929625EA0E}">
        <p15:presenceInfo xmlns:p15="http://schemas.microsoft.com/office/powerpoint/2012/main" userId="Allyson Dean" providerId="None"/>
      </p:ext>
    </p:extLst>
  </p:cmAuthor>
  <p:cmAuthor id="2" name="Treshawn Anderson" initials="TA" lastIdx="1" clrIdx="2">
    <p:extLst>
      <p:ext uri="{19B8F6BF-5375-455C-9EA6-DF929625EA0E}">
        <p15:presenceInfo xmlns:p15="http://schemas.microsoft.com/office/powerpoint/2012/main" userId="Treshawn Anderson" providerId="None"/>
      </p:ext>
    </p:extLst>
  </p:cmAuthor>
  <p:cmAuthor id="3" name="Roselia Ramirez" initials="RR" lastIdx="21" clrIdx="3">
    <p:extLst>
      <p:ext uri="{19B8F6BF-5375-455C-9EA6-DF929625EA0E}">
        <p15:presenceInfo xmlns:p15="http://schemas.microsoft.com/office/powerpoint/2012/main" userId="S::RRamirez@zerotothree.org::94454485-465d-45ad-baec-bada050fcf6c" providerId="AD"/>
      </p:ext>
    </p:extLst>
  </p:cmAuthor>
  <p:cmAuthor id="4" name="Deborah Mazzeo" initials="DM" lastIdx="12" clrIdx="4">
    <p:extLst>
      <p:ext uri="{19B8F6BF-5375-455C-9EA6-DF929625EA0E}">
        <p15:presenceInfo xmlns:p15="http://schemas.microsoft.com/office/powerpoint/2012/main" userId="S::DMazzeo@zerotothree.org::db577acd-19f4-4710-b60f-6bc6598b80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C78C3-728A-4CE4-8DC1-41985D7D4E0D}" v="1" dt="2020-03-18T17:26:13.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5" autoAdjust="0"/>
    <p:restoredTop sz="72674" autoAdjust="0"/>
  </p:normalViewPr>
  <p:slideViewPr>
    <p:cSldViewPr snapToGrid="0">
      <p:cViewPr varScale="1">
        <p:scale>
          <a:sx n="79" d="100"/>
          <a:sy n="79" d="100"/>
        </p:scale>
        <p:origin x="984" y="84"/>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E7A66-2840-4540-9A39-2B5E44F1BDC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DAC1D21B-B9EA-4EF4-96D2-84B2CF11D1D7}" type="pres">
      <dgm:prSet presAssocID="{A83E7A66-2840-4540-9A39-2B5E44F1BDC4}" presName="compositeShape" presStyleCnt="0">
        <dgm:presLayoutVars>
          <dgm:chMax val="7"/>
          <dgm:dir/>
          <dgm:resizeHandles val="exact"/>
        </dgm:presLayoutVars>
      </dgm:prSet>
      <dgm:spPr/>
    </dgm:pt>
  </dgm:ptLst>
  <dgm:cxnLst>
    <dgm:cxn modelId="{2F28C4F1-58F8-4EE9-B8C9-C79298B006B5}" type="presOf" srcId="{A83E7A66-2840-4540-9A39-2B5E44F1BDC4}" destId="{DAC1D21B-B9EA-4EF4-96D2-84B2CF11D1D7}"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48D4B4-63A5-3243-9894-326BE81BCBE2}" type="doc">
      <dgm:prSet loTypeId="urn:microsoft.com/office/officeart/2008/layout/TitlePictureLineup" loCatId="" qsTypeId="urn:microsoft.com/office/officeart/2005/8/quickstyle/simple2" qsCatId="simple" csTypeId="urn:microsoft.com/office/officeart/2005/8/colors/accent5_3" csCatId="accent5" phldr="1"/>
      <dgm:spPr/>
      <dgm:t>
        <a:bodyPr/>
        <a:lstStyle/>
        <a:p>
          <a:endParaRPr lang="en-US"/>
        </a:p>
      </dgm:t>
    </dgm:pt>
    <dgm:pt modelId="{B01D53E6-FDB7-BF4D-B55A-F049C3DC6327}">
      <dgm:prSet phldrT="[Text]"/>
      <dgm:spPr/>
      <dgm:t>
        <a:bodyPr/>
        <a:lstStyle/>
        <a:p>
          <a:r>
            <a:rPr lang="en-US" dirty="0"/>
            <a:t>Drawings that represent writing</a:t>
          </a:r>
        </a:p>
      </dgm:t>
    </dgm:pt>
    <dgm:pt modelId="{C6BA6860-3E78-F345-A074-F1BEEDF9F07C}" type="parTrans" cxnId="{B5A75AF1-A844-F547-8B77-182E8760EC97}">
      <dgm:prSet/>
      <dgm:spPr/>
      <dgm:t>
        <a:bodyPr/>
        <a:lstStyle/>
        <a:p>
          <a:endParaRPr lang="en-US"/>
        </a:p>
      </dgm:t>
    </dgm:pt>
    <dgm:pt modelId="{AA15AA3B-5A08-D747-B593-1037595EC1B8}" type="sibTrans" cxnId="{B5A75AF1-A844-F547-8B77-182E8760EC97}">
      <dgm:prSet/>
      <dgm:spPr/>
      <dgm:t>
        <a:bodyPr/>
        <a:lstStyle/>
        <a:p>
          <a:endParaRPr lang="en-US"/>
        </a:p>
      </dgm:t>
    </dgm:pt>
    <dgm:pt modelId="{8B3429D8-C7A1-3D4B-B5DF-1EA53197CF3F}">
      <dgm:prSet phldrT="[Text]"/>
      <dgm:spPr/>
      <dgm:t>
        <a:bodyPr/>
        <a:lstStyle/>
        <a:p>
          <a:r>
            <a:rPr lang="en-US"/>
            <a:t>2. Scribbling</a:t>
          </a:r>
          <a:endParaRPr lang="en-US" dirty="0"/>
        </a:p>
      </dgm:t>
    </dgm:pt>
    <dgm:pt modelId="{DBF894BE-C09D-A04D-820F-35F35E7A92B3}" type="parTrans" cxnId="{8EF1982B-FA8F-C546-B146-C2D6E08811AD}">
      <dgm:prSet/>
      <dgm:spPr/>
      <dgm:t>
        <a:bodyPr/>
        <a:lstStyle/>
        <a:p>
          <a:endParaRPr lang="en-US"/>
        </a:p>
      </dgm:t>
    </dgm:pt>
    <dgm:pt modelId="{9D9B701A-9052-6F47-8CD6-807D39B6EE57}" type="sibTrans" cxnId="{8EF1982B-FA8F-C546-B146-C2D6E08811AD}">
      <dgm:prSet/>
      <dgm:spPr/>
      <dgm:t>
        <a:bodyPr/>
        <a:lstStyle/>
        <a:p>
          <a:endParaRPr lang="en-US"/>
        </a:p>
      </dgm:t>
    </dgm:pt>
    <dgm:pt modelId="{475030C7-712F-4C44-8529-6E268CB4A97E}">
      <dgm:prSet phldrT="[Text]"/>
      <dgm:spPr/>
      <dgm:t>
        <a:bodyPr/>
        <a:lstStyle/>
        <a:p>
          <a:r>
            <a:rPr lang="en-US" dirty="0"/>
            <a:t>Marks or scribbles the child intends to </a:t>
          </a:r>
          <a:r>
            <a:rPr lang="en-US"/>
            <a:t>be writing</a:t>
          </a:r>
          <a:endParaRPr lang="en-US" dirty="0"/>
        </a:p>
      </dgm:t>
    </dgm:pt>
    <dgm:pt modelId="{DCA494DE-9B04-C744-983A-20AB83A3B833}" type="parTrans" cxnId="{D4B08017-A7C5-8844-8473-7D45C0A41217}">
      <dgm:prSet/>
      <dgm:spPr/>
      <dgm:t>
        <a:bodyPr/>
        <a:lstStyle/>
        <a:p>
          <a:endParaRPr lang="en-US"/>
        </a:p>
      </dgm:t>
    </dgm:pt>
    <dgm:pt modelId="{330D743F-C486-1B4E-897A-1EAAF218EDB4}" type="sibTrans" cxnId="{D4B08017-A7C5-8844-8473-7D45C0A41217}">
      <dgm:prSet/>
      <dgm:spPr/>
      <dgm:t>
        <a:bodyPr/>
        <a:lstStyle/>
        <a:p>
          <a:endParaRPr lang="en-US"/>
        </a:p>
      </dgm:t>
    </dgm:pt>
    <dgm:pt modelId="{21CA399C-8848-D949-897F-6F345383F255}">
      <dgm:prSet phldrT="[Text]"/>
      <dgm:spPr/>
      <dgm:t>
        <a:bodyPr/>
        <a:lstStyle/>
        <a:p>
          <a:r>
            <a:rPr lang="en-US" dirty="0"/>
            <a:t>Wavy scribbles that have left-to-right progression; child pretends to write words</a:t>
          </a:r>
        </a:p>
      </dgm:t>
    </dgm:pt>
    <dgm:pt modelId="{41F460CD-7142-0942-BE84-1D637BAC8A99}" type="parTrans" cxnId="{7883FB4E-6318-7248-A835-A8C11D43441B}">
      <dgm:prSet/>
      <dgm:spPr/>
      <dgm:t>
        <a:bodyPr/>
        <a:lstStyle/>
        <a:p>
          <a:endParaRPr lang="en-US"/>
        </a:p>
      </dgm:t>
    </dgm:pt>
    <dgm:pt modelId="{DD119A89-1E17-0B4E-92C4-C012B1C0A310}" type="sibTrans" cxnId="{7883FB4E-6318-7248-A835-A8C11D43441B}">
      <dgm:prSet/>
      <dgm:spPr/>
      <dgm:t>
        <a:bodyPr/>
        <a:lstStyle/>
        <a:p>
          <a:endParaRPr lang="en-US"/>
        </a:p>
      </dgm:t>
    </dgm:pt>
    <dgm:pt modelId="{7EB9F021-73D6-6F48-B52A-371877F48CF4}">
      <dgm:prSet phldrT="[Text]"/>
      <dgm:spPr/>
      <dgm:t>
        <a:bodyPr/>
        <a:lstStyle/>
        <a:p>
          <a:r>
            <a:rPr lang="en-US" dirty="0"/>
            <a:t>0. Pre-drawing</a:t>
          </a:r>
        </a:p>
      </dgm:t>
    </dgm:pt>
    <dgm:pt modelId="{026D26E7-70CE-2F4F-8009-B168E6FC3D0F}" type="parTrans" cxnId="{5433DD6D-32D3-2744-8CC0-1EBC005851E1}">
      <dgm:prSet/>
      <dgm:spPr/>
      <dgm:t>
        <a:bodyPr/>
        <a:lstStyle/>
        <a:p>
          <a:endParaRPr lang="en-US"/>
        </a:p>
      </dgm:t>
    </dgm:pt>
    <dgm:pt modelId="{B437A17C-1AB7-E040-A459-66E41A24B759}" type="sibTrans" cxnId="{5433DD6D-32D3-2744-8CC0-1EBC005851E1}">
      <dgm:prSet/>
      <dgm:spPr/>
      <dgm:t>
        <a:bodyPr/>
        <a:lstStyle/>
        <a:p>
          <a:endParaRPr lang="en-US"/>
        </a:p>
      </dgm:t>
    </dgm:pt>
    <dgm:pt modelId="{270E15CE-35F3-9C4F-90A7-ACBB92953189}">
      <dgm:prSet phldrT="[Text]"/>
      <dgm:spPr/>
      <dgm:t>
        <a:bodyPr/>
        <a:lstStyle/>
        <a:p>
          <a:r>
            <a:rPr lang="en-US" dirty="0"/>
            <a:t>Random marks without meaning attached to them</a:t>
          </a:r>
        </a:p>
      </dgm:t>
    </dgm:pt>
    <dgm:pt modelId="{EFB01CBE-7935-DB4C-98D0-EB26A5BC4645}" type="parTrans" cxnId="{22E7F7DD-E8B2-4943-9998-B0550FB70D67}">
      <dgm:prSet/>
      <dgm:spPr/>
      <dgm:t>
        <a:bodyPr/>
        <a:lstStyle/>
        <a:p>
          <a:endParaRPr lang="en-US"/>
        </a:p>
      </dgm:t>
    </dgm:pt>
    <dgm:pt modelId="{E2361E70-CDDD-E64C-B235-8FB1B1959F5F}" type="sibTrans" cxnId="{22E7F7DD-E8B2-4943-9998-B0550FB70D67}">
      <dgm:prSet/>
      <dgm:spPr/>
      <dgm:t>
        <a:bodyPr/>
        <a:lstStyle/>
        <a:p>
          <a:endParaRPr lang="en-US"/>
        </a:p>
      </dgm:t>
    </dgm:pt>
    <dgm:pt modelId="{7E1551E4-2C5B-CE43-BF96-732B354FB831}">
      <dgm:prSet phldrT="[Text]"/>
      <dgm:spPr/>
      <dgm:t>
        <a:bodyPr/>
        <a:lstStyle/>
        <a:p>
          <a:r>
            <a:rPr lang="en-US"/>
            <a:t>1. Drawing</a:t>
          </a:r>
          <a:endParaRPr lang="en-US" dirty="0"/>
        </a:p>
      </dgm:t>
    </dgm:pt>
    <dgm:pt modelId="{C9A56816-311D-5F46-AB84-9F0DBEECFD41}" type="sibTrans" cxnId="{270D197A-D898-FA4F-BD33-2F7564EE39D3}">
      <dgm:prSet/>
      <dgm:spPr/>
      <dgm:t>
        <a:bodyPr/>
        <a:lstStyle/>
        <a:p>
          <a:endParaRPr lang="en-US"/>
        </a:p>
      </dgm:t>
    </dgm:pt>
    <dgm:pt modelId="{8F6682EE-AA01-6747-852C-922565212F51}" type="parTrans" cxnId="{270D197A-D898-FA4F-BD33-2F7564EE39D3}">
      <dgm:prSet/>
      <dgm:spPr/>
      <dgm:t>
        <a:bodyPr/>
        <a:lstStyle/>
        <a:p>
          <a:endParaRPr lang="en-US"/>
        </a:p>
      </dgm:t>
    </dgm:pt>
    <dgm:pt modelId="{B214DEBF-4677-924E-B39F-7AFE0B45A1ED}">
      <dgm:prSet phldrT="[Text]"/>
      <dgm:spPr/>
      <dgm:t>
        <a:bodyPr/>
        <a:lstStyle/>
        <a:p>
          <a:r>
            <a:rPr lang="en-US"/>
            <a:t>3. Wavy </a:t>
          </a:r>
          <a:r>
            <a:rPr lang="en-US" dirty="0"/>
            <a:t>Scribbles/Mock Handwriting</a:t>
          </a:r>
        </a:p>
      </dgm:t>
    </dgm:pt>
    <dgm:pt modelId="{C649E4D7-57E4-4F44-81A5-2E4A5FFCD931}" type="sibTrans" cxnId="{8F238604-4AAD-B84C-A0DF-F2851C3F2AB3}">
      <dgm:prSet/>
      <dgm:spPr/>
      <dgm:t>
        <a:bodyPr/>
        <a:lstStyle/>
        <a:p>
          <a:endParaRPr lang="en-US"/>
        </a:p>
      </dgm:t>
    </dgm:pt>
    <dgm:pt modelId="{FC93B336-B274-014F-ACD1-B29774D5CA76}" type="parTrans" cxnId="{8F238604-4AAD-B84C-A0DF-F2851C3F2AB3}">
      <dgm:prSet/>
      <dgm:spPr/>
      <dgm:t>
        <a:bodyPr/>
        <a:lstStyle/>
        <a:p>
          <a:endParaRPr lang="en-US"/>
        </a:p>
      </dgm:t>
    </dgm:pt>
    <dgm:pt modelId="{868E8386-8B65-6449-9167-DC5A74690DF2}" type="pres">
      <dgm:prSet presAssocID="{C148D4B4-63A5-3243-9894-326BE81BCBE2}" presName="Name0" presStyleCnt="0">
        <dgm:presLayoutVars>
          <dgm:dir/>
        </dgm:presLayoutVars>
      </dgm:prSet>
      <dgm:spPr/>
    </dgm:pt>
    <dgm:pt modelId="{6F162A15-554A-4647-BFEE-770BE769E880}" type="pres">
      <dgm:prSet presAssocID="{7EB9F021-73D6-6F48-B52A-371877F48CF4}" presName="composite" presStyleCnt="0"/>
      <dgm:spPr/>
    </dgm:pt>
    <dgm:pt modelId="{4E9B9D37-A3A6-FE46-88AA-D03DF62FB6D1}" type="pres">
      <dgm:prSet presAssocID="{7EB9F021-73D6-6F48-B52A-371877F48CF4}" presName="Accent" presStyleLbl="alignAcc1" presStyleIdx="0" presStyleCnt="4"/>
      <dgm:spPr/>
    </dgm:pt>
    <dgm:pt modelId="{A79D0AB2-3A7C-484E-8AD3-A72784674242}" type="pres">
      <dgm:prSet presAssocID="{7EB9F021-73D6-6F48-B52A-371877F48CF4}" presName="Image" presStyleLbl="node1" presStyleIdx="0" presStyleCnt="4"/>
      <dgm:spPr>
        <a:blipFill rotWithShape="1">
          <a:blip xmlns:r="http://schemas.openxmlformats.org/officeDocument/2006/relationships" r:embed="rId1"/>
          <a:stretch>
            <a:fillRect/>
          </a:stretch>
        </a:blipFill>
      </dgm:spPr>
    </dgm:pt>
    <dgm:pt modelId="{309CAE70-057C-0D4A-8EA3-847464B1A780}" type="pres">
      <dgm:prSet presAssocID="{7EB9F021-73D6-6F48-B52A-371877F48CF4}" presName="Child" presStyleLbl="revTx" presStyleIdx="0" presStyleCnt="4">
        <dgm:presLayoutVars>
          <dgm:bulletEnabled val="1"/>
        </dgm:presLayoutVars>
      </dgm:prSet>
      <dgm:spPr/>
    </dgm:pt>
    <dgm:pt modelId="{7C04816E-13F9-A142-963D-3D06BBCE36DB}" type="pres">
      <dgm:prSet presAssocID="{7EB9F021-73D6-6F48-B52A-371877F48CF4}" presName="Parent" presStyleLbl="alignNode1" presStyleIdx="0" presStyleCnt="4">
        <dgm:presLayoutVars>
          <dgm:bulletEnabled val="1"/>
        </dgm:presLayoutVars>
      </dgm:prSet>
      <dgm:spPr/>
    </dgm:pt>
    <dgm:pt modelId="{E7982545-2E88-044B-92AE-5EF5DC9EB21A}" type="pres">
      <dgm:prSet presAssocID="{B437A17C-1AB7-E040-A459-66E41A24B759}" presName="sibTrans" presStyleCnt="0"/>
      <dgm:spPr/>
    </dgm:pt>
    <dgm:pt modelId="{AA01466E-4619-E44E-A856-ED4CA7761B5D}" type="pres">
      <dgm:prSet presAssocID="{7E1551E4-2C5B-CE43-BF96-732B354FB831}" presName="composite" presStyleCnt="0"/>
      <dgm:spPr/>
    </dgm:pt>
    <dgm:pt modelId="{C0745A0A-BC43-D248-8B7D-B9FE91B24B74}" type="pres">
      <dgm:prSet presAssocID="{7E1551E4-2C5B-CE43-BF96-732B354FB831}" presName="Accent" presStyleLbl="alignAcc1" presStyleIdx="1" presStyleCnt="4"/>
      <dgm:spPr/>
    </dgm:pt>
    <dgm:pt modelId="{DCA23B41-32E1-664F-A1C4-A6918E3FA29C}" type="pres">
      <dgm:prSet presAssocID="{7E1551E4-2C5B-CE43-BF96-732B354FB831}" presName="Image" presStyleLbl="node1" presStyleIdx="1" presStyleCnt="4"/>
      <dgm:spPr>
        <a:blipFill rotWithShape="1">
          <a:blip xmlns:r="http://schemas.openxmlformats.org/officeDocument/2006/relationships" r:embed="rId2"/>
          <a:stretch>
            <a:fillRect/>
          </a:stretch>
        </a:blipFill>
        <a:ln>
          <a:solidFill>
            <a:schemeClr val="accent1"/>
          </a:solidFill>
        </a:ln>
      </dgm:spPr>
    </dgm:pt>
    <dgm:pt modelId="{65303D20-EF48-0B4A-A0A5-FF13B5859CEA}" type="pres">
      <dgm:prSet presAssocID="{7E1551E4-2C5B-CE43-BF96-732B354FB831}" presName="Child" presStyleLbl="revTx" presStyleIdx="1" presStyleCnt="4">
        <dgm:presLayoutVars>
          <dgm:bulletEnabled val="1"/>
        </dgm:presLayoutVars>
      </dgm:prSet>
      <dgm:spPr/>
    </dgm:pt>
    <dgm:pt modelId="{BB545162-F0FF-114C-BF65-F7D7756CCF18}" type="pres">
      <dgm:prSet presAssocID="{7E1551E4-2C5B-CE43-BF96-732B354FB831}" presName="Parent" presStyleLbl="alignNode1" presStyleIdx="1" presStyleCnt="4">
        <dgm:presLayoutVars>
          <dgm:bulletEnabled val="1"/>
        </dgm:presLayoutVars>
      </dgm:prSet>
      <dgm:spPr/>
    </dgm:pt>
    <dgm:pt modelId="{84A8F26A-CCFB-E64A-8FB6-ECEA3D78CAB8}" type="pres">
      <dgm:prSet presAssocID="{C9A56816-311D-5F46-AB84-9F0DBEECFD41}" presName="sibTrans" presStyleCnt="0"/>
      <dgm:spPr/>
    </dgm:pt>
    <dgm:pt modelId="{D6691C67-16AB-CA41-9A3C-3AB982B649C3}" type="pres">
      <dgm:prSet presAssocID="{8B3429D8-C7A1-3D4B-B5DF-1EA53197CF3F}" presName="composite" presStyleCnt="0"/>
      <dgm:spPr/>
    </dgm:pt>
    <dgm:pt modelId="{225F7391-7BD0-1C43-B356-919D20E6EE9D}" type="pres">
      <dgm:prSet presAssocID="{8B3429D8-C7A1-3D4B-B5DF-1EA53197CF3F}" presName="Accent" presStyleLbl="alignAcc1" presStyleIdx="2" presStyleCnt="4"/>
      <dgm:spPr/>
    </dgm:pt>
    <dgm:pt modelId="{2932ED26-655B-A946-9C9A-D3B84B74CE82}" type="pres">
      <dgm:prSet presAssocID="{8B3429D8-C7A1-3D4B-B5DF-1EA53197CF3F}" presName="Image" presStyleLbl="node1" presStyleIdx="2" presStyleCnt="4"/>
      <dgm:spPr>
        <a:blipFill rotWithShape="1">
          <a:blip xmlns:r="http://schemas.openxmlformats.org/officeDocument/2006/relationships" r:embed="rId3"/>
          <a:stretch>
            <a:fillRect/>
          </a:stretch>
        </a:blipFill>
        <a:ln>
          <a:solidFill>
            <a:srgbClr val="4472C4"/>
          </a:solidFill>
        </a:ln>
      </dgm:spPr>
    </dgm:pt>
    <dgm:pt modelId="{F36F5B70-FC93-B040-B6AE-03E013E8A262}" type="pres">
      <dgm:prSet presAssocID="{8B3429D8-C7A1-3D4B-B5DF-1EA53197CF3F}" presName="Child" presStyleLbl="revTx" presStyleIdx="2" presStyleCnt="4">
        <dgm:presLayoutVars>
          <dgm:bulletEnabled val="1"/>
        </dgm:presLayoutVars>
      </dgm:prSet>
      <dgm:spPr/>
    </dgm:pt>
    <dgm:pt modelId="{A616B6C8-EDCB-3C41-B486-0AC24EE7A26D}" type="pres">
      <dgm:prSet presAssocID="{8B3429D8-C7A1-3D4B-B5DF-1EA53197CF3F}" presName="Parent" presStyleLbl="alignNode1" presStyleIdx="2" presStyleCnt="4">
        <dgm:presLayoutVars>
          <dgm:bulletEnabled val="1"/>
        </dgm:presLayoutVars>
      </dgm:prSet>
      <dgm:spPr/>
    </dgm:pt>
    <dgm:pt modelId="{E1AF1D0E-7393-AC4D-A106-4E64BA2545A3}" type="pres">
      <dgm:prSet presAssocID="{9D9B701A-9052-6F47-8CD6-807D39B6EE57}" presName="sibTrans" presStyleCnt="0"/>
      <dgm:spPr/>
    </dgm:pt>
    <dgm:pt modelId="{2AB8BAD0-38A8-994F-BB29-22273E9A11B0}" type="pres">
      <dgm:prSet presAssocID="{B214DEBF-4677-924E-B39F-7AFE0B45A1ED}" presName="composite" presStyleCnt="0"/>
      <dgm:spPr/>
    </dgm:pt>
    <dgm:pt modelId="{EAC6F23F-190B-4043-B23A-44218930FE0F}" type="pres">
      <dgm:prSet presAssocID="{B214DEBF-4677-924E-B39F-7AFE0B45A1ED}" presName="Accent" presStyleLbl="alignAcc1" presStyleIdx="3" presStyleCnt="4"/>
      <dgm:spPr/>
    </dgm:pt>
    <dgm:pt modelId="{692C30A0-E6FE-7A47-92D5-BAD37A6DD5D6}" type="pres">
      <dgm:prSet presAssocID="{B214DEBF-4677-924E-B39F-7AFE0B45A1ED}" presName="Image" presStyleLbl="node1" presStyleIdx="3" presStyleCnt="4"/>
      <dgm:spPr>
        <a:blipFill rotWithShape="1">
          <a:blip xmlns:r="http://schemas.openxmlformats.org/officeDocument/2006/relationships" r:embed="rId4"/>
          <a:stretch>
            <a:fillRect/>
          </a:stretch>
        </a:blipFill>
        <a:ln>
          <a:solidFill>
            <a:srgbClr val="4472C4"/>
          </a:solidFill>
        </a:ln>
      </dgm:spPr>
    </dgm:pt>
    <dgm:pt modelId="{7F40497D-29DA-794D-B6AA-D9CF7733E772}" type="pres">
      <dgm:prSet presAssocID="{B214DEBF-4677-924E-B39F-7AFE0B45A1ED}" presName="Child" presStyleLbl="revTx" presStyleIdx="3" presStyleCnt="4">
        <dgm:presLayoutVars>
          <dgm:bulletEnabled val="1"/>
        </dgm:presLayoutVars>
      </dgm:prSet>
      <dgm:spPr/>
    </dgm:pt>
    <dgm:pt modelId="{31A3A38B-AC8B-E74E-9D4D-E4698C52AD58}" type="pres">
      <dgm:prSet presAssocID="{B214DEBF-4677-924E-B39F-7AFE0B45A1ED}" presName="Parent" presStyleLbl="alignNode1" presStyleIdx="3" presStyleCnt="4">
        <dgm:presLayoutVars>
          <dgm:bulletEnabled val="1"/>
        </dgm:presLayoutVars>
      </dgm:prSet>
      <dgm:spPr/>
    </dgm:pt>
  </dgm:ptLst>
  <dgm:cxnLst>
    <dgm:cxn modelId="{8F238604-4AAD-B84C-A0DF-F2851C3F2AB3}" srcId="{C148D4B4-63A5-3243-9894-326BE81BCBE2}" destId="{B214DEBF-4677-924E-B39F-7AFE0B45A1ED}" srcOrd="3" destOrd="0" parTransId="{FC93B336-B274-014F-ACD1-B29774D5CA76}" sibTransId="{C649E4D7-57E4-4F44-81A5-2E4A5FFCD931}"/>
    <dgm:cxn modelId="{D4B08017-A7C5-8844-8473-7D45C0A41217}" srcId="{8B3429D8-C7A1-3D4B-B5DF-1EA53197CF3F}" destId="{475030C7-712F-4C44-8529-6E268CB4A97E}" srcOrd="0" destOrd="0" parTransId="{DCA494DE-9B04-C744-983A-20AB83A3B833}" sibTransId="{330D743F-C486-1B4E-897A-1EAAF218EDB4}"/>
    <dgm:cxn modelId="{31FEB01B-42B4-DC47-86B4-F27994FC501A}" type="presOf" srcId="{B01D53E6-FDB7-BF4D-B55A-F049C3DC6327}" destId="{65303D20-EF48-0B4A-A0A5-FF13B5859CEA}" srcOrd="0" destOrd="0" presId="urn:microsoft.com/office/officeart/2008/layout/TitlePictureLineup"/>
    <dgm:cxn modelId="{E65DCB1E-13D8-6741-A622-8D04F5D6781A}" type="presOf" srcId="{8B3429D8-C7A1-3D4B-B5DF-1EA53197CF3F}" destId="{A616B6C8-EDCB-3C41-B486-0AC24EE7A26D}" srcOrd="0" destOrd="0" presId="urn:microsoft.com/office/officeart/2008/layout/TitlePictureLineup"/>
    <dgm:cxn modelId="{8EF1982B-FA8F-C546-B146-C2D6E08811AD}" srcId="{C148D4B4-63A5-3243-9894-326BE81BCBE2}" destId="{8B3429D8-C7A1-3D4B-B5DF-1EA53197CF3F}" srcOrd="2" destOrd="0" parTransId="{DBF894BE-C09D-A04D-820F-35F35E7A92B3}" sibTransId="{9D9B701A-9052-6F47-8CD6-807D39B6EE57}"/>
    <dgm:cxn modelId="{4D7AE067-D645-4D44-9590-8DDE9F654214}" type="presOf" srcId="{C148D4B4-63A5-3243-9894-326BE81BCBE2}" destId="{868E8386-8B65-6449-9167-DC5A74690DF2}" srcOrd="0" destOrd="0" presId="urn:microsoft.com/office/officeart/2008/layout/TitlePictureLineup"/>
    <dgm:cxn modelId="{69AC5548-68DB-004D-9F36-E596E7095732}" type="presOf" srcId="{7E1551E4-2C5B-CE43-BF96-732B354FB831}" destId="{BB545162-F0FF-114C-BF65-F7D7756CCF18}" srcOrd="0" destOrd="0" presId="urn:microsoft.com/office/officeart/2008/layout/TitlePictureLineup"/>
    <dgm:cxn modelId="{5433DD6D-32D3-2744-8CC0-1EBC005851E1}" srcId="{C148D4B4-63A5-3243-9894-326BE81BCBE2}" destId="{7EB9F021-73D6-6F48-B52A-371877F48CF4}" srcOrd="0" destOrd="0" parTransId="{026D26E7-70CE-2F4F-8009-B168E6FC3D0F}" sibTransId="{B437A17C-1AB7-E040-A459-66E41A24B759}"/>
    <dgm:cxn modelId="{AFE7A46E-D4DF-D54D-9EB6-85806A95B006}" type="presOf" srcId="{7EB9F021-73D6-6F48-B52A-371877F48CF4}" destId="{7C04816E-13F9-A142-963D-3D06BBCE36DB}" srcOrd="0" destOrd="0" presId="urn:microsoft.com/office/officeart/2008/layout/TitlePictureLineup"/>
    <dgm:cxn modelId="{7883FB4E-6318-7248-A835-A8C11D43441B}" srcId="{B214DEBF-4677-924E-B39F-7AFE0B45A1ED}" destId="{21CA399C-8848-D949-897F-6F345383F255}" srcOrd="0" destOrd="0" parTransId="{41F460CD-7142-0942-BE84-1D637BAC8A99}" sibTransId="{DD119A89-1E17-0B4E-92C4-C012B1C0A310}"/>
    <dgm:cxn modelId="{270D197A-D898-FA4F-BD33-2F7564EE39D3}" srcId="{C148D4B4-63A5-3243-9894-326BE81BCBE2}" destId="{7E1551E4-2C5B-CE43-BF96-732B354FB831}" srcOrd="1" destOrd="0" parTransId="{8F6682EE-AA01-6747-852C-922565212F51}" sibTransId="{C9A56816-311D-5F46-AB84-9F0DBEECFD41}"/>
    <dgm:cxn modelId="{4D2BC281-12A3-9D47-98FC-45CE6B9A7A6E}" type="presOf" srcId="{475030C7-712F-4C44-8529-6E268CB4A97E}" destId="{F36F5B70-FC93-B040-B6AE-03E013E8A262}" srcOrd="0" destOrd="0" presId="urn:microsoft.com/office/officeart/2008/layout/TitlePictureLineup"/>
    <dgm:cxn modelId="{E3324C9A-D41F-304B-A9BA-B721BE380ACC}" type="presOf" srcId="{B214DEBF-4677-924E-B39F-7AFE0B45A1ED}" destId="{31A3A38B-AC8B-E74E-9D4D-E4698C52AD58}" srcOrd="0" destOrd="0" presId="urn:microsoft.com/office/officeart/2008/layout/TitlePictureLineup"/>
    <dgm:cxn modelId="{AE61BBD3-A661-9B4B-B9B3-D8DFBB8CB914}" type="presOf" srcId="{21CA399C-8848-D949-897F-6F345383F255}" destId="{7F40497D-29DA-794D-B6AA-D9CF7733E772}" srcOrd="0" destOrd="0" presId="urn:microsoft.com/office/officeart/2008/layout/TitlePictureLineup"/>
    <dgm:cxn modelId="{22E7F7DD-E8B2-4943-9998-B0550FB70D67}" srcId="{7EB9F021-73D6-6F48-B52A-371877F48CF4}" destId="{270E15CE-35F3-9C4F-90A7-ACBB92953189}" srcOrd="0" destOrd="0" parTransId="{EFB01CBE-7935-DB4C-98D0-EB26A5BC4645}" sibTransId="{E2361E70-CDDD-E64C-B235-8FB1B1959F5F}"/>
    <dgm:cxn modelId="{6ABB30E1-C1E1-6043-88E8-289C2DC4B8F3}" type="presOf" srcId="{270E15CE-35F3-9C4F-90A7-ACBB92953189}" destId="{309CAE70-057C-0D4A-8EA3-847464B1A780}" srcOrd="0" destOrd="0" presId="urn:microsoft.com/office/officeart/2008/layout/TitlePictureLineup"/>
    <dgm:cxn modelId="{B5A75AF1-A844-F547-8B77-182E8760EC97}" srcId="{7E1551E4-2C5B-CE43-BF96-732B354FB831}" destId="{B01D53E6-FDB7-BF4D-B55A-F049C3DC6327}" srcOrd="0" destOrd="0" parTransId="{C6BA6860-3E78-F345-A074-F1BEEDF9F07C}" sibTransId="{AA15AA3B-5A08-D747-B593-1037595EC1B8}"/>
    <dgm:cxn modelId="{2AACEEF7-B46B-074F-BF6B-6EB50CE04252}" type="presParOf" srcId="{868E8386-8B65-6449-9167-DC5A74690DF2}" destId="{6F162A15-554A-4647-BFEE-770BE769E880}" srcOrd="0" destOrd="0" presId="urn:microsoft.com/office/officeart/2008/layout/TitlePictureLineup"/>
    <dgm:cxn modelId="{9B51BB34-0780-144A-9570-24BB14EF3360}" type="presParOf" srcId="{6F162A15-554A-4647-BFEE-770BE769E880}" destId="{4E9B9D37-A3A6-FE46-88AA-D03DF62FB6D1}" srcOrd="0" destOrd="0" presId="urn:microsoft.com/office/officeart/2008/layout/TitlePictureLineup"/>
    <dgm:cxn modelId="{3063EBCB-3023-3B46-B6AC-A36C1839739A}" type="presParOf" srcId="{6F162A15-554A-4647-BFEE-770BE769E880}" destId="{A79D0AB2-3A7C-484E-8AD3-A72784674242}" srcOrd="1" destOrd="0" presId="urn:microsoft.com/office/officeart/2008/layout/TitlePictureLineup"/>
    <dgm:cxn modelId="{87703DA7-9502-CD47-9B20-543AE2393AB5}" type="presParOf" srcId="{6F162A15-554A-4647-BFEE-770BE769E880}" destId="{309CAE70-057C-0D4A-8EA3-847464B1A780}" srcOrd="2" destOrd="0" presId="urn:microsoft.com/office/officeart/2008/layout/TitlePictureLineup"/>
    <dgm:cxn modelId="{543E8B62-2511-BE45-ACDF-4143B62EAEDD}" type="presParOf" srcId="{6F162A15-554A-4647-BFEE-770BE769E880}" destId="{7C04816E-13F9-A142-963D-3D06BBCE36DB}" srcOrd="3" destOrd="0" presId="urn:microsoft.com/office/officeart/2008/layout/TitlePictureLineup"/>
    <dgm:cxn modelId="{F0E0D08C-B1FA-DB41-B3B8-0117B9A559D9}" type="presParOf" srcId="{868E8386-8B65-6449-9167-DC5A74690DF2}" destId="{E7982545-2E88-044B-92AE-5EF5DC9EB21A}" srcOrd="1" destOrd="0" presId="urn:microsoft.com/office/officeart/2008/layout/TitlePictureLineup"/>
    <dgm:cxn modelId="{2B73268F-0422-FE4A-891B-CEFE49659061}" type="presParOf" srcId="{868E8386-8B65-6449-9167-DC5A74690DF2}" destId="{AA01466E-4619-E44E-A856-ED4CA7761B5D}" srcOrd="2" destOrd="0" presId="urn:microsoft.com/office/officeart/2008/layout/TitlePictureLineup"/>
    <dgm:cxn modelId="{B1A0A279-7B11-0640-A8D8-462683F3BC79}" type="presParOf" srcId="{AA01466E-4619-E44E-A856-ED4CA7761B5D}" destId="{C0745A0A-BC43-D248-8B7D-B9FE91B24B74}" srcOrd="0" destOrd="0" presId="urn:microsoft.com/office/officeart/2008/layout/TitlePictureLineup"/>
    <dgm:cxn modelId="{9975DF72-C9CA-D143-996F-BC6AE02867B2}" type="presParOf" srcId="{AA01466E-4619-E44E-A856-ED4CA7761B5D}" destId="{DCA23B41-32E1-664F-A1C4-A6918E3FA29C}" srcOrd="1" destOrd="0" presId="urn:microsoft.com/office/officeart/2008/layout/TitlePictureLineup"/>
    <dgm:cxn modelId="{DC660D4B-340C-5545-A401-A1ACE2799AD5}" type="presParOf" srcId="{AA01466E-4619-E44E-A856-ED4CA7761B5D}" destId="{65303D20-EF48-0B4A-A0A5-FF13B5859CEA}" srcOrd="2" destOrd="0" presId="urn:microsoft.com/office/officeart/2008/layout/TitlePictureLineup"/>
    <dgm:cxn modelId="{615E225E-9E03-F141-A534-D31DD7B4DE17}" type="presParOf" srcId="{AA01466E-4619-E44E-A856-ED4CA7761B5D}" destId="{BB545162-F0FF-114C-BF65-F7D7756CCF18}" srcOrd="3" destOrd="0" presId="urn:microsoft.com/office/officeart/2008/layout/TitlePictureLineup"/>
    <dgm:cxn modelId="{44801084-677A-974E-9777-67A578E3D41C}" type="presParOf" srcId="{868E8386-8B65-6449-9167-DC5A74690DF2}" destId="{84A8F26A-CCFB-E64A-8FB6-ECEA3D78CAB8}" srcOrd="3" destOrd="0" presId="urn:microsoft.com/office/officeart/2008/layout/TitlePictureLineup"/>
    <dgm:cxn modelId="{08DA69AC-CB85-E64B-BD1D-FC45CBA86614}" type="presParOf" srcId="{868E8386-8B65-6449-9167-DC5A74690DF2}" destId="{D6691C67-16AB-CA41-9A3C-3AB982B649C3}" srcOrd="4" destOrd="0" presId="urn:microsoft.com/office/officeart/2008/layout/TitlePictureLineup"/>
    <dgm:cxn modelId="{AFB35FCC-F23A-2547-8740-C26F400685A9}" type="presParOf" srcId="{D6691C67-16AB-CA41-9A3C-3AB982B649C3}" destId="{225F7391-7BD0-1C43-B356-919D20E6EE9D}" srcOrd="0" destOrd="0" presId="urn:microsoft.com/office/officeart/2008/layout/TitlePictureLineup"/>
    <dgm:cxn modelId="{03D5D964-6971-A34C-A3CE-98EB5C6F3D57}" type="presParOf" srcId="{D6691C67-16AB-CA41-9A3C-3AB982B649C3}" destId="{2932ED26-655B-A946-9C9A-D3B84B74CE82}" srcOrd="1" destOrd="0" presId="urn:microsoft.com/office/officeart/2008/layout/TitlePictureLineup"/>
    <dgm:cxn modelId="{C42C6AC5-0308-7145-952B-36BC90F2B771}" type="presParOf" srcId="{D6691C67-16AB-CA41-9A3C-3AB982B649C3}" destId="{F36F5B70-FC93-B040-B6AE-03E013E8A262}" srcOrd="2" destOrd="0" presId="urn:microsoft.com/office/officeart/2008/layout/TitlePictureLineup"/>
    <dgm:cxn modelId="{7A2A2F2E-75B4-A74E-B455-B81AAD94612D}" type="presParOf" srcId="{D6691C67-16AB-CA41-9A3C-3AB982B649C3}" destId="{A616B6C8-EDCB-3C41-B486-0AC24EE7A26D}" srcOrd="3" destOrd="0" presId="urn:microsoft.com/office/officeart/2008/layout/TitlePictureLineup"/>
    <dgm:cxn modelId="{96C8993F-81C9-A844-89E3-FDFA5DC1B9C1}" type="presParOf" srcId="{868E8386-8B65-6449-9167-DC5A74690DF2}" destId="{E1AF1D0E-7393-AC4D-A106-4E64BA2545A3}" srcOrd="5" destOrd="0" presId="urn:microsoft.com/office/officeart/2008/layout/TitlePictureLineup"/>
    <dgm:cxn modelId="{A12E9476-7B65-AA40-9B80-D83C0E280FBA}" type="presParOf" srcId="{868E8386-8B65-6449-9167-DC5A74690DF2}" destId="{2AB8BAD0-38A8-994F-BB29-22273E9A11B0}" srcOrd="6" destOrd="0" presId="urn:microsoft.com/office/officeart/2008/layout/TitlePictureLineup"/>
    <dgm:cxn modelId="{11D742A1-CC05-6E47-A95B-EE33FA1E1FBA}" type="presParOf" srcId="{2AB8BAD0-38A8-994F-BB29-22273E9A11B0}" destId="{EAC6F23F-190B-4043-B23A-44218930FE0F}" srcOrd="0" destOrd="0" presId="urn:microsoft.com/office/officeart/2008/layout/TitlePictureLineup"/>
    <dgm:cxn modelId="{B11CD785-91AE-4845-9ACA-5F1730FC1F36}" type="presParOf" srcId="{2AB8BAD0-38A8-994F-BB29-22273E9A11B0}" destId="{692C30A0-E6FE-7A47-92D5-BAD37A6DD5D6}" srcOrd="1" destOrd="0" presId="urn:microsoft.com/office/officeart/2008/layout/TitlePictureLineup"/>
    <dgm:cxn modelId="{8BD95435-2B4F-C145-874D-113349464C7B}" type="presParOf" srcId="{2AB8BAD0-38A8-994F-BB29-22273E9A11B0}" destId="{7F40497D-29DA-794D-B6AA-D9CF7733E772}" srcOrd="2" destOrd="0" presId="urn:microsoft.com/office/officeart/2008/layout/TitlePictureLineup"/>
    <dgm:cxn modelId="{B6D458AF-25E6-CC47-9F70-4291C23B311A}" type="presParOf" srcId="{2AB8BAD0-38A8-994F-BB29-22273E9A11B0}" destId="{31A3A38B-AC8B-E74E-9D4D-E4698C52AD58}"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48D4B4-63A5-3243-9894-326BE81BCBE2}" type="doc">
      <dgm:prSet loTypeId="urn:microsoft.com/office/officeart/2008/layout/TitlePictureLineup" loCatId="" qsTypeId="urn:microsoft.com/office/officeart/2005/8/quickstyle/simple2" qsCatId="simple" csTypeId="urn:microsoft.com/office/officeart/2005/8/colors/accent5_3" csCatId="accent5" phldr="1"/>
      <dgm:spPr/>
      <dgm:t>
        <a:bodyPr/>
        <a:lstStyle/>
        <a:p>
          <a:endParaRPr lang="en-US"/>
        </a:p>
      </dgm:t>
    </dgm:pt>
    <dgm:pt modelId="{05757F79-F803-EA40-8DE8-3505C716AF0F}">
      <dgm:prSet phldrT="[Text]"/>
      <dgm:spPr/>
      <dgm:t>
        <a:bodyPr/>
        <a:lstStyle/>
        <a:p>
          <a:r>
            <a:rPr lang="en-US"/>
            <a:t>4. Letter</a:t>
          </a:r>
          <a:r>
            <a:rPr lang="en-US" dirty="0"/>
            <a:t>-like Forms/Mock Letters</a:t>
          </a:r>
        </a:p>
      </dgm:t>
    </dgm:pt>
    <dgm:pt modelId="{3F81029F-EBD6-2349-BD1C-468EC763A6F4}" type="parTrans" cxnId="{2C61542B-4706-A349-8334-AE6F86573560}">
      <dgm:prSet/>
      <dgm:spPr/>
      <dgm:t>
        <a:bodyPr/>
        <a:lstStyle/>
        <a:p>
          <a:endParaRPr lang="en-US"/>
        </a:p>
      </dgm:t>
    </dgm:pt>
    <dgm:pt modelId="{F63682C0-F037-DD4D-A2EE-4BCE694EE96B}" type="sibTrans" cxnId="{2C61542B-4706-A349-8334-AE6F86573560}">
      <dgm:prSet/>
      <dgm:spPr/>
      <dgm:t>
        <a:bodyPr/>
        <a:lstStyle/>
        <a:p>
          <a:endParaRPr lang="en-US"/>
        </a:p>
      </dgm:t>
    </dgm:pt>
    <dgm:pt modelId="{C2B77856-C111-C84C-8B2D-4B27EA6C4708}">
      <dgm:prSet phldrT="[Text]"/>
      <dgm:spPr/>
      <dgm:t>
        <a:bodyPr/>
        <a:lstStyle/>
        <a:p>
          <a:r>
            <a:rPr lang="en-US" dirty="0"/>
            <a:t>Letters and marks that resemble  letter-like shapes</a:t>
          </a:r>
        </a:p>
      </dgm:t>
    </dgm:pt>
    <dgm:pt modelId="{75DF2AF8-B754-A44B-96CA-AC595E418F2E}" type="parTrans" cxnId="{77A6B67F-E4C7-B543-9901-D6DD5819FFDA}">
      <dgm:prSet/>
      <dgm:spPr/>
      <dgm:t>
        <a:bodyPr/>
        <a:lstStyle/>
        <a:p>
          <a:endParaRPr lang="en-US"/>
        </a:p>
      </dgm:t>
    </dgm:pt>
    <dgm:pt modelId="{39F3E6BA-AF02-5941-AE2D-4472AAD93FE7}" type="sibTrans" cxnId="{77A6B67F-E4C7-B543-9901-D6DD5819FFDA}">
      <dgm:prSet/>
      <dgm:spPr/>
      <dgm:t>
        <a:bodyPr/>
        <a:lstStyle/>
        <a:p>
          <a:endParaRPr lang="en-US"/>
        </a:p>
      </dgm:t>
    </dgm:pt>
    <dgm:pt modelId="{78884BDE-80FD-7C4E-B4C8-50D5209767EA}">
      <dgm:prSet phldrT="[Text]"/>
      <dgm:spPr/>
      <dgm:t>
        <a:bodyPr/>
        <a:lstStyle/>
        <a:p>
          <a:r>
            <a:rPr lang="en-US" dirty="0"/>
            <a:t>5. Letter Strings</a:t>
          </a:r>
        </a:p>
      </dgm:t>
    </dgm:pt>
    <dgm:pt modelId="{5AA847D6-3C5B-144F-9C3F-58E29B0348DE}" type="parTrans" cxnId="{F346EC1A-0816-454F-B5A3-0EB4C7CE2633}">
      <dgm:prSet/>
      <dgm:spPr/>
      <dgm:t>
        <a:bodyPr/>
        <a:lstStyle/>
        <a:p>
          <a:endParaRPr lang="en-US"/>
        </a:p>
      </dgm:t>
    </dgm:pt>
    <dgm:pt modelId="{F70463A8-C36E-2843-A9A7-CE1663997906}" type="sibTrans" cxnId="{F346EC1A-0816-454F-B5A3-0EB4C7CE2633}">
      <dgm:prSet/>
      <dgm:spPr/>
      <dgm:t>
        <a:bodyPr/>
        <a:lstStyle/>
        <a:p>
          <a:endParaRPr lang="en-US"/>
        </a:p>
      </dgm:t>
    </dgm:pt>
    <dgm:pt modelId="{0EEDD22F-1AC9-0940-8C24-74F49B8F7705}">
      <dgm:prSet phldrT="[Text]"/>
      <dgm:spPr/>
      <dgm:t>
        <a:bodyPr/>
        <a:lstStyle/>
        <a:p>
          <a:r>
            <a:rPr lang="en-US" dirty="0"/>
            <a:t>Strings of letters that do not create words, written left to right, including uppercase and lowercase letters</a:t>
          </a:r>
        </a:p>
      </dgm:t>
    </dgm:pt>
    <dgm:pt modelId="{D35FEFC8-8AF5-5D46-AA85-85005C6EF928}" type="parTrans" cxnId="{5EE1388E-E3D1-E34B-8E2D-13E1B64AB5E2}">
      <dgm:prSet/>
      <dgm:spPr/>
      <dgm:t>
        <a:bodyPr/>
        <a:lstStyle/>
        <a:p>
          <a:endParaRPr lang="en-US"/>
        </a:p>
      </dgm:t>
    </dgm:pt>
    <dgm:pt modelId="{88A12DC7-CD9F-974E-BEDA-203DD3BE0850}" type="sibTrans" cxnId="{5EE1388E-E3D1-E34B-8E2D-13E1B64AB5E2}">
      <dgm:prSet/>
      <dgm:spPr/>
      <dgm:t>
        <a:bodyPr/>
        <a:lstStyle/>
        <a:p>
          <a:endParaRPr lang="en-US"/>
        </a:p>
      </dgm:t>
    </dgm:pt>
    <dgm:pt modelId="{4ECBF9BB-E86F-4946-9A76-E4F8931DFDF1}">
      <dgm:prSet phldrT="[Text]"/>
      <dgm:spPr/>
      <dgm:t>
        <a:bodyPr/>
        <a:lstStyle/>
        <a:p>
          <a:r>
            <a:rPr lang="en-US" dirty="0"/>
            <a:t>6. Transitional Writing</a:t>
          </a:r>
        </a:p>
      </dgm:t>
    </dgm:pt>
    <dgm:pt modelId="{2BF50ED7-DCD5-4844-853C-F687E2A525F8}" type="parTrans" cxnId="{7DF1C176-5783-794F-AD39-B9850E37D2CA}">
      <dgm:prSet/>
      <dgm:spPr/>
      <dgm:t>
        <a:bodyPr/>
        <a:lstStyle/>
        <a:p>
          <a:endParaRPr lang="en-US"/>
        </a:p>
      </dgm:t>
    </dgm:pt>
    <dgm:pt modelId="{0696E223-64BE-E449-BD98-D2F7A3D9FA70}" type="sibTrans" cxnId="{7DF1C176-5783-794F-AD39-B9850E37D2CA}">
      <dgm:prSet/>
      <dgm:spPr/>
      <dgm:t>
        <a:bodyPr/>
        <a:lstStyle/>
        <a:p>
          <a:endParaRPr lang="en-US"/>
        </a:p>
      </dgm:t>
    </dgm:pt>
    <dgm:pt modelId="{CCBBC1E9-0C11-3D45-B423-D902043E9F84}">
      <dgm:prSet phldrT="[Text]"/>
      <dgm:spPr/>
      <dgm:t>
        <a:bodyPr/>
        <a:lstStyle/>
        <a:p>
          <a:r>
            <a:rPr lang="en-US" dirty="0"/>
            <a:t>Letters with spaces in between to resemble words; letters or words copied from environmental print; letters often reversed</a:t>
          </a:r>
        </a:p>
      </dgm:t>
    </dgm:pt>
    <dgm:pt modelId="{79FDEBE2-AB2F-B341-9926-9765A2601235}" type="parTrans" cxnId="{B718D255-DCC6-5049-ABE0-06ED39177C0F}">
      <dgm:prSet/>
      <dgm:spPr/>
      <dgm:t>
        <a:bodyPr/>
        <a:lstStyle/>
        <a:p>
          <a:endParaRPr lang="en-US"/>
        </a:p>
      </dgm:t>
    </dgm:pt>
    <dgm:pt modelId="{42DEC85C-5461-C846-93D2-94E0C1BC1206}" type="sibTrans" cxnId="{B718D255-DCC6-5049-ABE0-06ED39177C0F}">
      <dgm:prSet/>
      <dgm:spPr/>
      <dgm:t>
        <a:bodyPr/>
        <a:lstStyle/>
        <a:p>
          <a:endParaRPr lang="en-US"/>
        </a:p>
      </dgm:t>
    </dgm:pt>
    <dgm:pt modelId="{868E8386-8B65-6449-9167-DC5A74690DF2}" type="pres">
      <dgm:prSet presAssocID="{C148D4B4-63A5-3243-9894-326BE81BCBE2}" presName="Name0" presStyleCnt="0">
        <dgm:presLayoutVars>
          <dgm:dir/>
        </dgm:presLayoutVars>
      </dgm:prSet>
      <dgm:spPr/>
    </dgm:pt>
    <dgm:pt modelId="{A9AC10F2-24A7-5640-A6AE-45FCC1F34F0B}" type="pres">
      <dgm:prSet presAssocID="{05757F79-F803-EA40-8DE8-3505C716AF0F}" presName="composite" presStyleCnt="0"/>
      <dgm:spPr/>
    </dgm:pt>
    <dgm:pt modelId="{BA940760-187E-874D-8AE0-3BADA8B87638}" type="pres">
      <dgm:prSet presAssocID="{05757F79-F803-EA40-8DE8-3505C716AF0F}" presName="Accent" presStyleLbl="alignAcc1" presStyleIdx="0" presStyleCnt="3"/>
      <dgm:spPr/>
    </dgm:pt>
    <dgm:pt modelId="{6571B5DA-766C-FC42-BABA-0D1166499038}" type="pres">
      <dgm:prSet presAssocID="{05757F79-F803-EA40-8DE8-3505C716AF0F}" presName="Image" presStyleLbl="node1" presStyleIdx="0" presStyleCnt="3"/>
      <dgm:spPr>
        <a:blipFill rotWithShape="1">
          <a:blip xmlns:r="http://schemas.openxmlformats.org/officeDocument/2006/relationships" r:embed="rId1"/>
          <a:stretch>
            <a:fillRect/>
          </a:stretch>
        </a:blipFill>
        <a:ln>
          <a:solidFill>
            <a:srgbClr val="4472C4"/>
          </a:solidFill>
        </a:ln>
      </dgm:spPr>
    </dgm:pt>
    <dgm:pt modelId="{2728A0CA-B95D-5B4D-8007-34C7F098EE15}" type="pres">
      <dgm:prSet presAssocID="{05757F79-F803-EA40-8DE8-3505C716AF0F}" presName="Child" presStyleLbl="revTx" presStyleIdx="0" presStyleCnt="3">
        <dgm:presLayoutVars>
          <dgm:bulletEnabled val="1"/>
        </dgm:presLayoutVars>
      </dgm:prSet>
      <dgm:spPr/>
    </dgm:pt>
    <dgm:pt modelId="{9AD60ADB-887B-1F4C-8417-4C4F67CF8046}" type="pres">
      <dgm:prSet presAssocID="{05757F79-F803-EA40-8DE8-3505C716AF0F}" presName="Parent" presStyleLbl="alignNode1" presStyleIdx="0" presStyleCnt="3">
        <dgm:presLayoutVars>
          <dgm:bulletEnabled val="1"/>
        </dgm:presLayoutVars>
      </dgm:prSet>
      <dgm:spPr/>
    </dgm:pt>
    <dgm:pt modelId="{ADAB1D52-2DE6-C441-AF4C-B576AE1BA1EE}" type="pres">
      <dgm:prSet presAssocID="{F63682C0-F037-DD4D-A2EE-4BCE694EE96B}" presName="sibTrans" presStyleCnt="0"/>
      <dgm:spPr/>
    </dgm:pt>
    <dgm:pt modelId="{8A47DC32-73C0-A746-A16D-863D8FDEA737}" type="pres">
      <dgm:prSet presAssocID="{78884BDE-80FD-7C4E-B4C8-50D5209767EA}" presName="composite" presStyleCnt="0"/>
      <dgm:spPr/>
    </dgm:pt>
    <dgm:pt modelId="{0123F9FF-3EE9-B149-8D6D-6DA79EF96898}" type="pres">
      <dgm:prSet presAssocID="{78884BDE-80FD-7C4E-B4C8-50D5209767EA}" presName="Accent" presStyleLbl="alignAcc1" presStyleIdx="1" presStyleCnt="3"/>
      <dgm:spPr/>
    </dgm:pt>
    <dgm:pt modelId="{2EEDEF04-81DE-BB45-B5C5-FA2B7F2F1DF8}" type="pres">
      <dgm:prSet presAssocID="{78884BDE-80FD-7C4E-B4C8-50D5209767EA}" presName="Image" presStyleLbl="node1" presStyleIdx="1" presStyleCnt="3"/>
      <dgm:spPr>
        <a:blipFill rotWithShape="1">
          <a:blip xmlns:r="http://schemas.openxmlformats.org/officeDocument/2006/relationships" r:embed="rId2"/>
          <a:stretch>
            <a:fillRect/>
          </a:stretch>
        </a:blipFill>
        <a:ln>
          <a:solidFill>
            <a:srgbClr val="4472C4"/>
          </a:solidFill>
        </a:ln>
      </dgm:spPr>
    </dgm:pt>
    <dgm:pt modelId="{BB569341-D552-7441-AB2B-866D70DBF90F}" type="pres">
      <dgm:prSet presAssocID="{78884BDE-80FD-7C4E-B4C8-50D5209767EA}" presName="Child" presStyleLbl="revTx" presStyleIdx="1" presStyleCnt="3">
        <dgm:presLayoutVars>
          <dgm:bulletEnabled val="1"/>
        </dgm:presLayoutVars>
      </dgm:prSet>
      <dgm:spPr/>
    </dgm:pt>
    <dgm:pt modelId="{DE8EF154-775E-DC43-91C7-B0A910B17595}" type="pres">
      <dgm:prSet presAssocID="{78884BDE-80FD-7C4E-B4C8-50D5209767EA}" presName="Parent" presStyleLbl="alignNode1" presStyleIdx="1" presStyleCnt="3">
        <dgm:presLayoutVars>
          <dgm:bulletEnabled val="1"/>
        </dgm:presLayoutVars>
      </dgm:prSet>
      <dgm:spPr/>
    </dgm:pt>
    <dgm:pt modelId="{2976F87C-5875-2F47-A8E8-C0002F9358EB}" type="pres">
      <dgm:prSet presAssocID="{F70463A8-C36E-2843-A9A7-CE1663997906}" presName="sibTrans" presStyleCnt="0"/>
      <dgm:spPr/>
    </dgm:pt>
    <dgm:pt modelId="{07842811-E736-194A-95C8-0BCE46FB7359}" type="pres">
      <dgm:prSet presAssocID="{4ECBF9BB-E86F-4946-9A76-E4F8931DFDF1}" presName="composite" presStyleCnt="0"/>
      <dgm:spPr/>
    </dgm:pt>
    <dgm:pt modelId="{9DAC3218-04D6-CA4F-B151-7BB21B9B9BDE}" type="pres">
      <dgm:prSet presAssocID="{4ECBF9BB-E86F-4946-9A76-E4F8931DFDF1}" presName="Accent" presStyleLbl="alignAcc1" presStyleIdx="2" presStyleCnt="3"/>
      <dgm:spPr/>
    </dgm:pt>
    <dgm:pt modelId="{E1C98BAC-54A8-7A4D-A1EC-D75F40B933E6}" type="pres">
      <dgm:prSet presAssocID="{4ECBF9BB-E86F-4946-9A76-E4F8931DFDF1}" presName="Image" presStyleLbl="node1" presStyleIdx="2" presStyleCnt="3"/>
      <dgm:spPr>
        <a:blipFill rotWithShape="1">
          <a:blip xmlns:r="http://schemas.openxmlformats.org/officeDocument/2006/relationships" r:embed="rId3"/>
          <a:stretch>
            <a:fillRect/>
          </a:stretch>
        </a:blipFill>
        <a:ln>
          <a:solidFill>
            <a:srgbClr val="4472C4"/>
          </a:solidFill>
        </a:ln>
      </dgm:spPr>
    </dgm:pt>
    <dgm:pt modelId="{9D279CF8-B9C3-C549-823A-A4D1F6E7A2DE}" type="pres">
      <dgm:prSet presAssocID="{4ECBF9BB-E86F-4946-9A76-E4F8931DFDF1}" presName="Child" presStyleLbl="revTx" presStyleIdx="2" presStyleCnt="3">
        <dgm:presLayoutVars>
          <dgm:bulletEnabled val="1"/>
        </dgm:presLayoutVars>
      </dgm:prSet>
      <dgm:spPr/>
    </dgm:pt>
    <dgm:pt modelId="{89B48095-4EE7-9144-B5C2-505F29EE5414}" type="pres">
      <dgm:prSet presAssocID="{4ECBF9BB-E86F-4946-9A76-E4F8931DFDF1}" presName="Parent" presStyleLbl="alignNode1" presStyleIdx="2" presStyleCnt="3">
        <dgm:presLayoutVars>
          <dgm:bulletEnabled val="1"/>
        </dgm:presLayoutVars>
      </dgm:prSet>
      <dgm:spPr/>
    </dgm:pt>
  </dgm:ptLst>
  <dgm:cxnLst>
    <dgm:cxn modelId="{0BEF4E11-3C66-ED4C-BF14-130C3BAB54BE}" type="presOf" srcId="{4ECBF9BB-E86F-4946-9A76-E4F8931DFDF1}" destId="{89B48095-4EE7-9144-B5C2-505F29EE5414}" srcOrd="0" destOrd="0" presId="urn:microsoft.com/office/officeart/2008/layout/TitlePictureLineup"/>
    <dgm:cxn modelId="{F346EC1A-0816-454F-B5A3-0EB4C7CE2633}" srcId="{C148D4B4-63A5-3243-9894-326BE81BCBE2}" destId="{78884BDE-80FD-7C4E-B4C8-50D5209767EA}" srcOrd="1" destOrd="0" parTransId="{5AA847D6-3C5B-144F-9C3F-58E29B0348DE}" sibTransId="{F70463A8-C36E-2843-A9A7-CE1663997906}"/>
    <dgm:cxn modelId="{2A6D551F-2E3F-E643-8A89-02ADEDAB86EE}" type="presOf" srcId="{C2B77856-C111-C84C-8B2D-4B27EA6C4708}" destId="{2728A0CA-B95D-5B4D-8007-34C7F098EE15}" srcOrd="0" destOrd="0" presId="urn:microsoft.com/office/officeart/2008/layout/TitlePictureLineup"/>
    <dgm:cxn modelId="{2C61542B-4706-A349-8334-AE6F86573560}" srcId="{C148D4B4-63A5-3243-9894-326BE81BCBE2}" destId="{05757F79-F803-EA40-8DE8-3505C716AF0F}" srcOrd="0" destOrd="0" parTransId="{3F81029F-EBD6-2349-BD1C-468EC763A6F4}" sibTransId="{F63682C0-F037-DD4D-A2EE-4BCE694EE96B}"/>
    <dgm:cxn modelId="{C6305239-DAC5-C148-813B-256F6E9C5B77}" type="presOf" srcId="{CCBBC1E9-0C11-3D45-B423-D902043E9F84}" destId="{9D279CF8-B9C3-C549-823A-A4D1F6E7A2DE}" srcOrd="0" destOrd="0" presId="urn:microsoft.com/office/officeart/2008/layout/TitlePictureLineup"/>
    <dgm:cxn modelId="{B718D255-DCC6-5049-ABE0-06ED39177C0F}" srcId="{4ECBF9BB-E86F-4946-9A76-E4F8931DFDF1}" destId="{CCBBC1E9-0C11-3D45-B423-D902043E9F84}" srcOrd="0" destOrd="0" parTransId="{79FDEBE2-AB2F-B341-9926-9765A2601235}" sibTransId="{42DEC85C-5461-C846-93D2-94E0C1BC1206}"/>
    <dgm:cxn modelId="{7DF1C176-5783-794F-AD39-B9850E37D2CA}" srcId="{C148D4B4-63A5-3243-9894-326BE81BCBE2}" destId="{4ECBF9BB-E86F-4946-9A76-E4F8931DFDF1}" srcOrd="2" destOrd="0" parTransId="{2BF50ED7-DCD5-4844-853C-F687E2A525F8}" sibTransId="{0696E223-64BE-E449-BD98-D2F7A3D9FA70}"/>
    <dgm:cxn modelId="{77A6B67F-E4C7-B543-9901-D6DD5819FFDA}" srcId="{05757F79-F803-EA40-8DE8-3505C716AF0F}" destId="{C2B77856-C111-C84C-8B2D-4B27EA6C4708}" srcOrd="0" destOrd="0" parTransId="{75DF2AF8-B754-A44B-96CA-AC595E418F2E}" sibTransId="{39F3E6BA-AF02-5941-AE2D-4472AAD93FE7}"/>
    <dgm:cxn modelId="{5EE1388E-E3D1-E34B-8E2D-13E1B64AB5E2}" srcId="{78884BDE-80FD-7C4E-B4C8-50D5209767EA}" destId="{0EEDD22F-1AC9-0940-8C24-74F49B8F7705}" srcOrd="0" destOrd="0" parTransId="{D35FEFC8-8AF5-5D46-AA85-85005C6EF928}" sibTransId="{88A12DC7-CD9F-974E-BEDA-203DD3BE0850}"/>
    <dgm:cxn modelId="{FC1963A9-06A3-5640-9C9E-990DCF6C873E}" type="presOf" srcId="{78884BDE-80FD-7C4E-B4C8-50D5209767EA}" destId="{DE8EF154-775E-DC43-91C7-B0A910B17595}" srcOrd="0" destOrd="0" presId="urn:microsoft.com/office/officeart/2008/layout/TitlePictureLineup"/>
    <dgm:cxn modelId="{F784EFD2-8060-6C4F-ABEF-5796F922053A}" type="presOf" srcId="{05757F79-F803-EA40-8DE8-3505C716AF0F}" destId="{9AD60ADB-887B-1F4C-8417-4C4F67CF8046}" srcOrd="0" destOrd="0" presId="urn:microsoft.com/office/officeart/2008/layout/TitlePictureLineup"/>
    <dgm:cxn modelId="{B71D29E1-926F-B14E-842E-BBECBDA05AD0}" type="presOf" srcId="{C148D4B4-63A5-3243-9894-326BE81BCBE2}" destId="{868E8386-8B65-6449-9167-DC5A74690DF2}" srcOrd="0" destOrd="0" presId="urn:microsoft.com/office/officeart/2008/layout/TitlePictureLineup"/>
    <dgm:cxn modelId="{8B4C5EF0-15F3-D142-8270-FCE272381C39}" type="presOf" srcId="{0EEDD22F-1AC9-0940-8C24-74F49B8F7705}" destId="{BB569341-D552-7441-AB2B-866D70DBF90F}" srcOrd="0" destOrd="0" presId="urn:microsoft.com/office/officeart/2008/layout/TitlePictureLineup"/>
    <dgm:cxn modelId="{96CC5025-2011-2E4E-834E-6ECC11535AA5}" type="presParOf" srcId="{868E8386-8B65-6449-9167-DC5A74690DF2}" destId="{A9AC10F2-24A7-5640-A6AE-45FCC1F34F0B}" srcOrd="0" destOrd="0" presId="urn:microsoft.com/office/officeart/2008/layout/TitlePictureLineup"/>
    <dgm:cxn modelId="{B44E0ADC-DA39-FD47-A75D-0929553A45C4}" type="presParOf" srcId="{A9AC10F2-24A7-5640-A6AE-45FCC1F34F0B}" destId="{BA940760-187E-874D-8AE0-3BADA8B87638}" srcOrd="0" destOrd="0" presId="urn:microsoft.com/office/officeart/2008/layout/TitlePictureLineup"/>
    <dgm:cxn modelId="{55E9561E-5E53-AC45-ABDB-6DC4259A11FB}" type="presParOf" srcId="{A9AC10F2-24A7-5640-A6AE-45FCC1F34F0B}" destId="{6571B5DA-766C-FC42-BABA-0D1166499038}" srcOrd="1" destOrd="0" presId="urn:microsoft.com/office/officeart/2008/layout/TitlePictureLineup"/>
    <dgm:cxn modelId="{1CBDFCB1-B6F5-8D4D-9987-2F8A6F0FAE2A}" type="presParOf" srcId="{A9AC10F2-24A7-5640-A6AE-45FCC1F34F0B}" destId="{2728A0CA-B95D-5B4D-8007-34C7F098EE15}" srcOrd="2" destOrd="0" presId="urn:microsoft.com/office/officeart/2008/layout/TitlePictureLineup"/>
    <dgm:cxn modelId="{6D17AB53-7B1F-144B-8C91-7F5897FD5162}" type="presParOf" srcId="{A9AC10F2-24A7-5640-A6AE-45FCC1F34F0B}" destId="{9AD60ADB-887B-1F4C-8417-4C4F67CF8046}" srcOrd="3" destOrd="0" presId="urn:microsoft.com/office/officeart/2008/layout/TitlePictureLineup"/>
    <dgm:cxn modelId="{20690048-A6BA-E24C-847D-EE5C4A034820}" type="presParOf" srcId="{868E8386-8B65-6449-9167-DC5A74690DF2}" destId="{ADAB1D52-2DE6-C441-AF4C-B576AE1BA1EE}" srcOrd="1" destOrd="0" presId="urn:microsoft.com/office/officeart/2008/layout/TitlePictureLineup"/>
    <dgm:cxn modelId="{006EFCB9-73B0-1D45-85A7-7B256DE38687}" type="presParOf" srcId="{868E8386-8B65-6449-9167-DC5A74690DF2}" destId="{8A47DC32-73C0-A746-A16D-863D8FDEA737}" srcOrd="2" destOrd="0" presId="urn:microsoft.com/office/officeart/2008/layout/TitlePictureLineup"/>
    <dgm:cxn modelId="{C6A50DA4-C978-A643-928D-321D1C6096A7}" type="presParOf" srcId="{8A47DC32-73C0-A746-A16D-863D8FDEA737}" destId="{0123F9FF-3EE9-B149-8D6D-6DA79EF96898}" srcOrd="0" destOrd="0" presId="urn:microsoft.com/office/officeart/2008/layout/TitlePictureLineup"/>
    <dgm:cxn modelId="{EFD6DFD8-3F16-F44B-A7E3-37826D955935}" type="presParOf" srcId="{8A47DC32-73C0-A746-A16D-863D8FDEA737}" destId="{2EEDEF04-81DE-BB45-B5C5-FA2B7F2F1DF8}" srcOrd="1" destOrd="0" presId="urn:microsoft.com/office/officeart/2008/layout/TitlePictureLineup"/>
    <dgm:cxn modelId="{5A49D669-F419-4448-96AB-8A53A9E9AF5F}" type="presParOf" srcId="{8A47DC32-73C0-A746-A16D-863D8FDEA737}" destId="{BB569341-D552-7441-AB2B-866D70DBF90F}" srcOrd="2" destOrd="0" presId="urn:microsoft.com/office/officeart/2008/layout/TitlePictureLineup"/>
    <dgm:cxn modelId="{64E355C7-6AC0-F148-99D7-87C7A22BC3BF}" type="presParOf" srcId="{8A47DC32-73C0-A746-A16D-863D8FDEA737}" destId="{DE8EF154-775E-DC43-91C7-B0A910B17595}" srcOrd="3" destOrd="0" presId="urn:microsoft.com/office/officeart/2008/layout/TitlePictureLineup"/>
    <dgm:cxn modelId="{FECD5EF9-C81B-8949-A714-4DD3A96ED867}" type="presParOf" srcId="{868E8386-8B65-6449-9167-DC5A74690DF2}" destId="{2976F87C-5875-2F47-A8E8-C0002F9358EB}" srcOrd="3" destOrd="0" presId="urn:microsoft.com/office/officeart/2008/layout/TitlePictureLineup"/>
    <dgm:cxn modelId="{4E6A7A36-0678-7042-A811-260F1DBE81B6}" type="presParOf" srcId="{868E8386-8B65-6449-9167-DC5A74690DF2}" destId="{07842811-E736-194A-95C8-0BCE46FB7359}" srcOrd="4" destOrd="0" presId="urn:microsoft.com/office/officeart/2008/layout/TitlePictureLineup"/>
    <dgm:cxn modelId="{4D0461F5-509D-A346-ABDC-7A7F1A002814}" type="presParOf" srcId="{07842811-E736-194A-95C8-0BCE46FB7359}" destId="{9DAC3218-04D6-CA4F-B151-7BB21B9B9BDE}" srcOrd="0" destOrd="0" presId="urn:microsoft.com/office/officeart/2008/layout/TitlePictureLineup"/>
    <dgm:cxn modelId="{0412F4B7-F38E-4D42-9BD9-04E9DEADEBBD}" type="presParOf" srcId="{07842811-E736-194A-95C8-0BCE46FB7359}" destId="{E1C98BAC-54A8-7A4D-A1EC-D75F40B933E6}" srcOrd="1" destOrd="0" presId="urn:microsoft.com/office/officeart/2008/layout/TitlePictureLineup"/>
    <dgm:cxn modelId="{4F7AF203-D1D5-A449-A3D7-9CA71FEE4917}" type="presParOf" srcId="{07842811-E736-194A-95C8-0BCE46FB7359}" destId="{9D279CF8-B9C3-C549-823A-A4D1F6E7A2DE}" srcOrd="2" destOrd="0" presId="urn:microsoft.com/office/officeart/2008/layout/TitlePictureLineup"/>
    <dgm:cxn modelId="{05BFF50E-C400-C744-BA77-792645931F00}" type="presParOf" srcId="{07842811-E736-194A-95C8-0BCE46FB7359}" destId="{89B48095-4EE7-9144-B5C2-505F29EE5414}"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8D4B4-63A5-3243-9894-326BE81BCBE2}" type="doc">
      <dgm:prSet loTypeId="urn:microsoft.com/office/officeart/2008/layout/TitlePictureLineup" loCatId="" qsTypeId="urn:microsoft.com/office/officeart/2005/8/quickstyle/simple2" qsCatId="simple" csTypeId="urn:microsoft.com/office/officeart/2005/8/colors/accent5_3" csCatId="accent5" phldr="1"/>
      <dgm:spPr/>
      <dgm:t>
        <a:bodyPr/>
        <a:lstStyle/>
        <a:p>
          <a:endParaRPr lang="en-US"/>
        </a:p>
      </dgm:t>
    </dgm:pt>
    <dgm:pt modelId="{47AB3DAE-71BB-A947-B625-7314FF01A797}">
      <dgm:prSet phldrT="[Text]"/>
      <dgm:spPr/>
      <dgm:t>
        <a:bodyPr/>
        <a:lstStyle/>
        <a:p>
          <a:r>
            <a:rPr lang="en-US" dirty="0"/>
            <a:t>7. Invented Spelling</a:t>
          </a:r>
        </a:p>
      </dgm:t>
    </dgm:pt>
    <dgm:pt modelId="{9D9604BC-E1C5-1742-94D3-4F786CD7BC89}" type="parTrans" cxnId="{5EDEE9E4-EE31-5042-8F9D-86770F13DC5F}">
      <dgm:prSet/>
      <dgm:spPr/>
      <dgm:t>
        <a:bodyPr/>
        <a:lstStyle/>
        <a:p>
          <a:endParaRPr lang="en-US"/>
        </a:p>
      </dgm:t>
    </dgm:pt>
    <dgm:pt modelId="{8F81F4AE-FF7E-CE40-A03D-AEA6217C5F1E}" type="sibTrans" cxnId="{5EDEE9E4-EE31-5042-8F9D-86770F13DC5F}">
      <dgm:prSet/>
      <dgm:spPr/>
      <dgm:t>
        <a:bodyPr/>
        <a:lstStyle/>
        <a:p>
          <a:endParaRPr lang="en-US"/>
        </a:p>
      </dgm:t>
    </dgm:pt>
    <dgm:pt modelId="{9FFD308C-A209-344F-872C-D31A6E7A308A}">
      <dgm:prSet phldrT="[Text]"/>
      <dgm:spPr/>
      <dgm:t>
        <a:bodyPr/>
        <a:lstStyle/>
        <a:p>
          <a:r>
            <a:rPr lang="en-US" dirty="0"/>
            <a:t>Invented or phonetic spelling; different ways to represent the sounds in words; often, the first letter of the word or beginning and ending sounds represent the entire word</a:t>
          </a:r>
        </a:p>
      </dgm:t>
    </dgm:pt>
    <dgm:pt modelId="{FF782C45-B0AC-5B4C-AF36-62822E8E1C3B}" type="parTrans" cxnId="{E1155B63-26EB-3247-A3C7-3723B19516DF}">
      <dgm:prSet/>
      <dgm:spPr/>
      <dgm:t>
        <a:bodyPr/>
        <a:lstStyle/>
        <a:p>
          <a:endParaRPr lang="en-US"/>
        </a:p>
      </dgm:t>
    </dgm:pt>
    <dgm:pt modelId="{A012454B-CE6C-2E41-8D93-DCDAC1F49D82}" type="sibTrans" cxnId="{E1155B63-26EB-3247-A3C7-3723B19516DF}">
      <dgm:prSet/>
      <dgm:spPr/>
      <dgm:t>
        <a:bodyPr/>
        <a:lstStyle/>
        <a:p>
          <a:endParaRPr lang="en-US"/>
        </a:p>
      </dgm:t>
    </dgm:pt>
    <dgm:pt modelId="{9A62F3D1-E9A1-F041-A0E1-0B4AA764475A}">
      <dgm:prSet phldrT="[Text]"/>
      <dgm:spPr/>
      <dgm:t>
        <a:bodyPr/>
        <a:lstStyle/>
        <a:p>
          <a:r>
            <a:rPr lang="en-US" dirty="0"/>
            <a:t>8. Beginning Word and Phrase Writing</a:t>
          </a:r>
        </a:p>
      </dgm:t>
    </dgm:pt>
    <dgm:pt modelId="{2BA352E4-4BEA-5047-9831-F1BDB41D922D}" type="parTrans" cxnId="{8897157B-BF65-8942-98B0-BFF4E3D1A6B5}">
      <dgm:prSet/>
      <dgm:spPr/>
      <dgm:t>
        <a:bodyPr/>
        <a:lstStyle/>
        <a:p>
          <a:endParaRPr lang="en-US"/>
        </a:p>
      </dgm:t>
    </dgm:pt>
    <dgm:pt modelId="{23240B51-90B1-B54A-8641-9A849C2E4784}" type="sibTrans" cxnId="{8897157B-BF65-8942-98B0-BFF4E3D1A6B5}">
      <dgm:prSet/>
      <dgm:spPr/>
      <dgm:t>
        <a:bodyPr/>
        <a:lstStyle/>
        <a:p>
          <a:endParaRPr lang="en-US"/>
        </a:p>
      </dgm:t>
    </dgm:pt>
    <dgm:pt modelId="{92D3CBA4-4B8F-AE47-BBA5-80C6A3A75606}">
      <dgm:prSet phldrT="[Text]"/>
      <dgm:spPr/>
      <dgm:t>
        <a:bodyPr/>
        <a:lstStyle/>
        <a:p>
          <a:r>
            <a:rPr lang="en-US" dirty="0"/>
            <a:t>Words with beginning, middle, and ending letter sounds; short phrases</a:t>
          </a:r>
        </a:p>
      </dgm:t>
    </dgm:pt>
    <dgm:pt modelId="{3AC54DA0-1C23-EF4B-A43E-952934B25D89}" type="parTrans" cxnId="{7F0D6C4E-2B3C-F04D-AF3F-DD8903478F8B}">
      <dgm:prSet/>
      <dgm:spPr/>
      <dgm:t>
        <a:bodyPr/>
        <a:lstStyle/>
        <a:p>
          <a:endParaRPr lang="en-US"/>
        </a:p>
      </dgm:t>
    </dgm:pt>
    <dgm:pt modelId="{43E5BD91-3B15-7C47-B6D0-A4C0214B0A0E}" type="sibTrans" cxnId="{7F0D6C4E-2B3C-F04D-AF3F-DD8903478F8B}">
      <dgm:prSet/>
      <dgm:spPr/>
      <dgm:t>
        <a:bodyPr/>
        <a:lstStyle/>
        <a:p>
          <a:endParaRPr lang="en-US"/>
        </a:p>
      </dgm:t>
    </dgm:pt>
    <dgm:pt modelId="{A6458713-F8D5-1440-8180-C9E7C8A8F1B8}">
      <dgm:prSet phldrT="[Text]"/>
      <dgm:spPr/>
      <dgm:t>
        <a:bodyPr/>
        <a:lstStyle/>
        <a:p>
          <a:r>
            <a:rPr lang="en-US" dirty="0"/>
            <a:t>9. Conventional Spelling and Sentence Writing</a:t>
          </a:r>
        </a:p>
      </dgm:t>
    </dgm:pt>
    <dgm:pt modelId="{EF32E73D-34BF-5A4A-968F-961477410083}" type="parTrans" cxnId="{AB48B29A-FED3-9642-8030-69C96AA3F439}">
      <dgm:prSet/>
      <dgm:spPr/>
      <dgm:t>
        <a:bodyPr/>
        <a:lstStyle/>
        <a:p>
          <a:endParaRPr lang="en-US"/>
        </a:p>
      </dgm:t>
    </dgm:pt>
    <dgm:pt modelId="{9D19D8B6-4959-9F42-8686-7B045D2BC835}" type="sibTrans" cxnId="{AB48B29A-FED3-9642-8030-69C96AA3F439}">
      <dgm:prSet/>
      <dgm:spPr/>
      <dgm:t>
        <a:bodyPr/>
        <a:lstStyle/>
        <a:p>
          <a:endParaRPr lang="en-US"/>
        </a:p>
      </dgm:t>
    </dgm:pt>
    <dgm:pt modelId="{DD766DF5-BED9-7C4D-9858-0B066F893AA8}">
      <dgm:prSet phldrT="[Text]"/>
      <dgm:spPr/>
      <dgm:t>
        <a:bodyPr/>
        <a:lstStyle/>
        <a:p>
          <a:r>
            <a:rPr lang="en-US" dirty="0"/>
            <a:t>Correct spelling, generally the child’s name and simpler or familiar words; sentences with punctuation and correct use of uppercase and lowercase letters</a:t>
          </a:r>
        </a:p>
      </dgm:t>
    </dgm:pt>
    <dgm:pt modelId="{D2BE8ABE-66CA-1F41-8837-EB04EC59A63F}" type="parTrans" cxnId="{99976A11-2F19-7645-8FE9-81AE68811093}">
      <dgm:prSet/>
      <dgm:spPr/>
      <dgm:t>
        <a:bodyPr/>
        <a:lstStyle/>
        <a:p>
          <a:endParaRPr lang="en-US"/>
        </a:p>
      </dgm:t>
    </dgm:pt>
    <dgm:pt modelId="{D74214E0-ADA8-8F49-BE96-F0B90C7C51B8}" type="sibTrans" cxnId="{99976A11-2F19-7645-8FE9-81AE68811093}">
      <dgm:prSet/>
      <dgm:spPr/>
      <dgm:t>
        <a:bodyPr/>
        <a:lstStyle/>
        <a:p>
          <a:endParaRPr lang="en-US"/>
        </a:p>
      </dgm:t>
    </dgm:pt>
    <dgm:pt modelId="{868E8386-8B65-6449-9167-DC5A74690DF2}" type="pres">
      <dgm:prSet presAssocID="{C148D4B4-63A5-3243-9894-326BE81BCBE2}" presName="Name0" presStyleCnt="0">
        <dgm:presLayoutVars>
          <dgm:dir/>
        </dgm:presLayoutVars>
      </dgm:prSet>
      <dgm:spPr/>
    </dgm:pt>
    <dgm:pt modelId="{9C76BFAD-8BFE-144F-A8D7-CDA5F7855D62}" type="pres">
      <dgm:prSet presAssocID="{47AB3DAE-71BB-A947-B625-7314FF01A797}" presName="composite" presStyleCnt="0"/>
      <dgm:spPr/>
    </dgm:pt>
    <dgm:pt modelId="{EE69A594-1549-9C49-B1E9-9489E5793995}" type="pres">
      <dgm:prSet presAssocID="{47AB3DAE-71BB-A947-B625-7314FF01A797}" presName="Accent" presStyleLbl="alignAcc1" presStyleIdx="0" presStyleCnt="3"/>
      <dgm:spPr/>
    </dgm:pt>
    <dgm:pt modelId="{E8D4DFF7-0F0B-A34D-A05E-E860C52D1585}" type="pres">
      <dgm:prSet presAssocID="{47AB3DAE-71BB-A947-B625-7314FF01A797}" presName="Image" presStyleLbl="node1" presStyleIdx="0" presStyleCnt="3"/>
      <dgm:spPr>
        <a:blipFill rotWithShape="1">
          <a:blip xmlns:r="http://schemas.openxmlformats.org/officeDocument/2006/relationships" r:embed="rId1"/>
          <a:stretch>
            <a:fillRect/>
          </a:stretch>
        </a:blipFill>
        <a:ln>
          <a:solidFill>
            <a:srgbClr val="4472C4"/>
          </a:solidFill>
        </a:ln>
      </dgm:spPr>
    </dgm:pt>
    <dgm:pt modelId="{C35F0699-3F6C-BC49-9DA4-3F54A4DC5B74}" type="pres">
      <dgm:prSet presAssocID="{47AB3DAE-71BB-A947-B625-7314FF01A797}" presName="Child" presStyleLbl="revTx" presStyleIdx="0" presStyleCnt="3">
        <dgm:presLayoutVars>
          <dgm:bulletEnabled val="1"/>
        </dgm:presLayoutVars>
      </dgm:prSet>
      <dgm:spPr/>
    </dgm:pt>
    <dgm:pt modelId="{9CD399FD-96B0-9843-BF54-5B057BF35323}" type="pres">
      <dgm:prSet presAssocID="{47AB3DAE-71BB-A947-B625-7314FF01A797}" presName="Parent" presStyleLbl="alignNode1" presStyleIdx="0" presStyleCnt="3">
        <dgm:presLayoutVars>
          <dgm:bulletEnabled val="1"/>
        </dgm:presLayoutVars>
      </dgm:prSet>
      <dgm:spPr/>
    </dgm:pt>
    <dgm:pt modelId="{F9BE96D1-5AEF-AB4D-9434-A64594551B05}" type="pres">
      <dgm:prSet presAssocID="{8F81F4AE-FF7E-CE40-A03D-AEA6217C5F1E}" presName="sibTrans" presStyleCnt="0"/>
      <dgm:spPr/>
    </dgm:pt>
    <dgm:pt modelId="{1A7E4386-1BB8-0A45-8644-4E3C8B61298B}" type="pres">
      <dgm:prSet presAssocID="{9A62F3D1-E9A1-F041-A0E1-0B4AA764475A}" presName="composite" presStyleCnt="0"/>
      <dgm:spPr/>
    </dgm:pt>
    <dgm:pt modelId="{E4315DE5-B6D6-0A45-8755-97420053DE77}" type="pres">
      <dgm:prSet presAssocID="{9A62F3D1-E9A1-F041-A0E1-0B4AA764475A}" presName="Accent" presStyleLbl="alignAcc1" presStyleIdx="1" presStyleCnt="3"/>
      <dgm:spPr/>
    </dgm:pt>
    <dgm:pt modelId="{E6EB2138-4D91-DA42-A384-4F1288D56F9B}" type="pres">
      <dgm:prSet presAssocID="{9A62F3D1-E9A1-F041-A0E1-0B4AA764475A}" presName="Image" presStyleLbl="node1" presStyleIdx="1" presStyleCnt="3"/>
      <dgm:spPr>
        <a:blipFill rotWithShape="1">
          <a:blip xmlns:r="http://schemas.openxmlformats.org/officeDocument/2006/relationships" r:embed="rId2"/>
          <a:stretch>
            <a:fillRect/>
          </a:stretch>
        </a:blipFill>
        <a:ln>
          <a:solidFill>
            <a:srgbClr val="4472C4"/>
          </a:solidFill>
        </a:ln>
      </dgm:spPr>
    </dgm:pt>
    <dgm:pt modelId="{FAC54B7D-B304-9C4A-AC85-0703F8596BA1}" type="pres">
      <dgm:prSet presAssocID="{9A62F3D1-E9A1-F041-A0E1-0B4AA764475A}" presName="Child" presStyleLbl="revTx" presStyleIdx="1" presStyleCnt="3">
        <dgm:presLayoutVars>
          <dgm:bulletEnabled val="1"/>
        </dgm:presLayoutVars>
      </dgm:prSet>
      <dgm:spPr/>
    </dgm:pt>
    <dgm:pt modelId="{EBB5F5A5-FC7B-0D49-B6AB-FBCDD92C3CB1}" type="pres">
      <dgm:prSet presAssocID="{9A62F3D1-E9A1-F041-A0E1-0B4AA764475A}" presName="Parent" presStyleLbl="alignNode1" presStyleIdx="1" presStyleCnt="3">
        <dgm:presLayoutVars>
          <dgm:bulletEnabled val="1"/>
        </dgm:presLayoutVars>
      </dgm:prSet>
      <dgm:spPr/>
    </dgm:pt>
    <dgm:pt modelId="{7876A8A4-113D-E940-B946-9E8BB53278F3}" type="pres">
      <dgm:prSet presAssocID="{23240B51-90B1-B54A-8641-9A849C2E4784}" presName="sibTrans" presStyleCnt="0"/>
      <dgm:spPr/>
    </dgm:pt>
    <dgm:pt modelId="{10F7BA9E-AEFC-E44E-B11D-A8CC63CB17E8}" type="pres">
      <dgm:prSet presAssocID="{A6458713-F8D5-1440-8180-C9E7C8A8F1B8}" presName="composite" presStyleCnt="0"/>
      <dgm:spPr/>
    </dgm:pt>
    <dgm:pt modelId="{F456A21D-3599-1947-919C-BBB4F9778DD4}" type="pres">
      <dgm:prSet presAssocID="{A6458713-F8D5-1440-8180-C9E7C8A8F1B8}" presName="Accent" presStyleLbl="alignAcc1" presStyleIdx="2" presStyleCnt="3"/>
      <dgm:spPr/>
    </dgm:pt>
    <dgm:pt modelId="{5D2EA43A-E0D1-974D-A7C4-F574FA5BD381}" type="pres">
      <dgm:prSet presAssocID="{A6458713-F8D5-1440-8180-C9E7C8A8F1B8}" presName="Image" presStyleLbl="node1" presStyleIdx="2" presStyleCnt="3"/>
      <dgm:spPr>
        <a:blipFill rotWithShape="1">
          <a:blip xmlns:r="http://schemas.openxmlformats.org/officeDocument/2006/relationships" r:embed="rId3"/>
          <a:stretch>
            <a:fillRect/>
          </a:stretch>
        </a:blipFill>
        <a:ln>
          <a:solidFill>
            <a:srgbClr val="4472C4"/>
          </a:solidFill>
        </a:ln>
      </dgm:spPr>
    </dgm:pt>
    <dgm:pt modelId="{AC4402B0-2FE7-3845-A490-54124A3FC01E}" type="pres">
      <dgm:prSet presAssocID="{A6458713-F8D5-1440-8180-C9E7C8A8F1B8}" presName="Child" presStyleLbl="revTx" presStyleIdx="2" presStyleCnt="3">
        <dgm:presLayoutVars>
          <dgm:bulletEnabled val="1"/>
        </dgm:presLayoutVars>
      </dgm:prSet>
      <dgm:spPr/>
    </dgm:pt>
    <dgm:pt modelId="{C0CCC7E9-90C6-BE40-8DBD-A107BCA4EF2C}" type="pres">
      <dgm:prSet presAssocID="{A6458713-F8D5-1440-8180-C9E7C8A8F1B8}" presName="Parent" presStyleLbl="alignNode1" presStyleIdx="2" presStyleCnt="3">
        <dgm:presLayoutVars>
          <dgm:bulletEnabled val="1"/>
        </dgm:presLayoutVars>
      </dgm:prSet>
      <dgm:spPr/>
    </dgm:pt>
  </dgm:ptLst>
  <dgm:cxnLst>
    <dgm:cxn modelId="{99976A11-2F19-7645-8FE9-81AE68811093}" srcId="{A6458713-F8D5-1440-8180-C9E7C8A8F1B8}" destId="{DD766DF5-BED9-7C4D-9858-0B066F893AA8}" srcOrd="0" destOrd="0" parTransId="{D2BE8ABE-66CA-1F41-8837-EB04EC59A63F}" sibTransId="{D74214E0-ADA8-8F49-BE96-F0B90C7C51B8}"/>
    <dgm:cxn modelId="{75748561-6DFD-044C-91A0-B1384EABF712}" type="presOf" srcId="{A6458713-F8D5-1440-8180-C9E7C8A8F1B8}" destId="{C0CCC7E9-90C6-BE40-8DBD-A107BCA4EF2C}" srcOrd="0" destOrd="0" presId="urn:microsoft.com/office/officeart/2008/layout/TitlePictureLineup"/>
    <dgm:cxn modelId="{E1155B63-26EB-3247-A3C7-3723B19516DF}" srcId="{47AB3DAE-71BB-A947-B625-7314FF01A797}" destId="{9FFD308C-A209-344F-872C-D31A6E7A308A}" srcOrd="0" destOrd="0" parTransId="{FF782C45-B0AC-5B4C-AF36-62822E8E1C3B}" sibTransId="{A012454B-CE6C-2E41-8D93-DCDAC1F49D82}"/>
    <dgm:cxn modelId="{06972164-B691-BD41-8D74-C63DF1439FA8}" type="presOf" srcId="{9FFD308C-A209-344F-872C-D31A6E7A308A}" destId="{C35F0699-3F6C-BC49-9DA4-3F54A4DC5B74}" srcOrd="0" destOrd="0" presId="urn:microsoft.com/office/officeart/2008/layout/TitlePictureLineup"/>
    <dgm:cxn modelId="{7F0D6C4E-2B3C-F04D-AF3F-DD8903478F8B}" srcId="{9A62F3D1-E9A1-F041-A0E1-0B4AA764475A}" destId="{92D3CBA4-4B8F-AE47-BBA5-80C6A3A75606}" srcOrd="0" destOrd="0" parTransId="{3AC54DA0-1C23-EF4B-A43E-952934B25D89}" sibTransId="{43E5BD91-3B15-7C47-B6D0-A4C0214B0A0E}"/>
    <dgm:cxn modelId="{8897157B-BF65-8942-98B0-BFF4E3D1A6B5}" srcId="{C148D4B4-63A5-3243-9894-326BE81BCBE2}" destId="{9A62F3D1-E9A1-F041-A0E1-0B4AA764475A}" srcOrd="1" destOrd="0" parTransId="{2BA352E4-4BEA-5047-9831-F1BDB41D922D}" sibTransId="{23240B51-90B1-B54A-8641-9A849C2E4784}"/>
    <dgm:cxn modelId="{FBDABC93-C289-1A43-8A40-026F731D67FE}" type="presOf" srcId="{9A62F3D1-E9A1-F041-A0E1-0B4AA764475A}" destId="{EBB5F5A5-FC7B-0D49-B6AB-FBCDD92C3CB1}" srcOrd="0" destOrd="0" presId="urn:microsoft.com/office/officeart/2008/layout/TitlePictureLineup"/>
    <dgm:cxn modelId="{AB48B29A-FED3-9642-8030-69C96AA3F439}" srcId="{C148D4B4-63A5-3243-9894-326BE81BCBE2}" destId="{A6458713-F8D5-1440-8180-C9E7C8A8F1B8}" srcOrd="2" destOrd="0" parTransId="{EF32E73D-34BF-5A4A-968F-961477410083}" sibTransId="{9D19D8B6-4959-9F42-8686-7B045D2BC835}"/>
    <dgm:cxn modelId="{E1D86DA2-8A7B-AF42-9B8D-B190BEF36886}" type="presOf" srcId="{DD766DF5-BED9-7C4D-9858-0B066F893AA8}" destId="{AC4402B0-2FE7-3845-A490-54124A3FC01E}" srcOrd="0" destOrd="0" presId="urn:microsoft.com/office/officeart/2008/layout/TitlePictureLineup"/>
    <dgm:cxn modelId="{87E891B3-8AFB-E142-BEF9-F37682484CC8}" type="presOf" srcId="{47AB3DAE-71BB-A947-B625-7314FF01A797}" destId="{9CD399FD-96B0-9843-BF54-5B057BF35323}" srcOrd="0" destOrd="0" presId="urn:microsoft.com/office/officeart/2008/layout/TitlePictureLineup"/>
    <dgm:cxn modelId="{88B1A2B6-2668-A14F-9A0B-7A0A8A33FD02}" type="presOf" srcId="{C148D4B4-63A5-3243-9894-326BE81BCBE2}" destId="{868E8386-8B65-6449-9167-DC5A74690DF2}" srcOrd="0" destOrd="0" presId="urn:microsoft.com/office/officeart/2008/layout/TitlePictureLineup"/>
    <dgm:cxn modelId="{40D806C5-C18B-C14F-8681-3996ACB57B00}" type="presOf" srcId="{92D3CBA4-4B8F-AE47-BBA5-80C6A3A75606}" destId="{FAC54B7D-B304-9C4A-AC85-0703F8596BA1}" srcOrd="0" destOrd="0" presId="urn:microsoft.com/office/officeart/2008/layout/TitlePictureLineup"/>
    <dgm:cxn modelId="{5EDEE9E4-EE31-5042-8F9D-86770F13DC5F}" srcId="{C148D4B4-63A5-3243-9894-326BE81BCBE2}" destId="{47AB3DAE-71BB-A947-B625-7314FF01A797}" srcOrd="0" destOrd="0" parTransId="{9D9604BC-E1C5-1742-94D3-4F786CD7BC89}" sibTransId="{8F81F4AE-FF7E-CE40-A03D-AEA6217C5F1E}"/>
    <dgm:cxn modelId="{CCCBDC6E-6F97-634F-B183-81BBD123D873}" type="presParOf" srcId="{868E8386-8B65-6449-9167-DC5A74690DF2}" destId="{9C76BFAD-8BFE-144F-A8D7-CDA5F7855D62}" srcOrd="0" destOrd="0" presId="urn:microsoft.com/office/officeart/2008/layout/TitlePictureLineup"/>
    <dgm:cxn modelId="{E2075125-CB1D-AC42-A8A8-F7803BE0914E}" type="presParOf" srcId="{9C76BFAD-8BFE-144F-A8D7-CDA5F7855D62}" destId="{EE69A594-1549-9C49-B1E9-9489E5793995}" srcOrd="0" destOrd="0" presId="urn:microsoft.com/office/officeart/2008/layout/TitlePictureLineup"/>
    <dgm:cxn modelId="{1A82BC4A-7FAF-A34F-9CFD-41CD2F068C3E}" type="presParOf" srcId="{9C76BFAD-8BFE-144F-A8D7-CDA5F7855D62}" destId="{E8D4DFF7-0F0B-A34D-A05E-E860C52D1585}" srcOrd="1" destOrd="0" presId="urn:microsoft.com/office/officeart/2008/layout/TitlePictureLineup"/>
    <dgm:cxn modelId="{5833196C-4318-2040-BC08-FD88B4B54206}" type="presParOf" srcId="{9C76BFAD-8BFE-144F-A8D7-CDA5F7855D62}" destId="{C35F0699-3F6C-BC49-9DA4-3F54A4DC5B74}" srcOrd="2" destOrd="0" presId="urn:microsoft.com/office/officeart/2008/layout/TitlePictureLineup"/>
    <dgm:cxn modelId="{626F988C-F5F1-334E-84B2-372E49F6A4F8}" type="presParOf" srcId="{9C76BFAD-8BFE-144F-A8D7-CDA5F7855D62}" destId="{9CD399FD-96B0-9843-BF54-5B057BF35323}" srcOrd="3" destOrd="0" presId="urn:microsoft.com/office/officeart/2008/layout/TitlePictureLineup"/>
    <dgm:cxn modelId="{4A614D8D-AA20-1947-B6E3-3E6CF6FA39E9}" type="presParOf" srcId="{868E8386-8B65-6449-9167-DC5A74690DF2}" destId="{F9BE96D1-5AEF-AB4D-9434-A64594551B05}" srcOrd="1" destOrd="0" presId="urn:microsoft.com/office/officeart/2008/layout/TitlePictureLineup"/>
    <dgm:cxn modelId="{6A7FCEE2-3891-2D4C-AE8F-A14453E39460}" type="presParOf" srcId="{868E8386-8B65-6449-9167-DC5A74690DF2}" destId="{1A7E4386-1BB8-0A45-8644-4E3C8B61298B}" srcOrd="2" destOrd="0" presId="urn:microsoft.com/office/officeart/2008/layout/TitlePictureLineup"/>
    <dgm:cxn modelId="{3AAF9ADF-73F1-2143-80C7-AA1A4B5721A9}" type="presParOf" srcId="{1A7E4386-1BB8-0A45-8644-4E3C8B61298B}" destId="{E4315DE5-B6D6-0A45-8755-97420053DE77}" srcOrd="0" destOrd="0" presId="urn:microsoft.com/office/officeart/2008/layout/TitlePictureLineup"/>
    <dgm:cxn modelId="{A8408370-D31A-3641-947D-E4D23ED3F792}" type="presParOf" srcId="{1A7E4386-1BB8-0A45-8644-4E3C8B61298B}" destId="{E6EB2138-4D91-DA42-A384-4F1288D56F9B}" srcOrd="1" destOrd="0" presId="urn:microsoft.com/office/officeart/2008/layout/TitlePictureLineup"/>
    <dgm:cxn modelId="{A05449F4-FD58-F341-929A-B474BA66E907}" type="presParOf" srcId="{1A7E4386-1BB8-0A45-8644-4E3C8B61298B}" destId="{FAC54B7D-B304-9C4A-AC85-0703F8596BA1}" srcOrd="2" destOrd="0" presId="urn:microsoft.com/office/officeart/2008/layout/TitlePictureLineup"/>
    <dgm:cxn modelId="{4627ACCB-D118-6942-99E1-573E1244E1B6}" type="presParOf" srcId="{1A7E4386-1BB8-0A45-8644-4E3C8B61298B}" destId="{EBB5F5A5-FC7B-0D49-B6AB-FBCDD92C3CB1}" srcOrd="3" destOrd="0" presId="urn:microsoft.com/office/officeart/2008/layout/TitlePictureLineup"/>
    <dgm:cxn modelId="{F1C1652F-168D-9844-9BF2-49F7F4EA8AA6}" type="presParOf" srcId="{868E8386-8B65-6449-9167-DC5A74690DF2}" destId="{7876A8A4-113D-E940-B946-9E8BB53278F3}" srcOrd="3" destOrd="0" presId="urn:microsoft.com/office/officeart/2008/layout/TitlePictureLineup"/>
    <dgm:cxn modelId="{295D691D-8A78-FB43-BE61-71401DC10AB3}" type="presParOf" srcId="{868E8386-8B65-6449-9167-DC5A74690DF2}" destId="{10F7BA9E-AEFC-E44E-B11D-A8CC63CB17E8}" srcOrd="4" destOrd="0" presId="urn:microsoft.com/office/officeart/2008/layout/TitlePictureLineup"/>
    <dgm:cxn modelId="{E49D802B-7158-3246-911B-70C0334115F7}" type="presParOf" srcId="{10F7BA9E-AEFC-E44E-B11D-A8CC63CB17E8}" destId="{F456A21D-3599-1947-919C-BBB4F9778DD4}" srcOrd="0" destOrd="0" presId="urn:microsoft.com/office/officeart/2008/layout/TitlePictureLineup"/>
    <dgm:cxn modelId="{C770E1F8-71D9-314D-BB12-330DAA0E626A}" type="presParOf" srcId="{10F7BA9E-AEFC-E44E-B11D-A8CC63CB17E8}" destId="{5D2EA43A-E0D1-974D-A7C4-F574FA5BD381}" srcOrd="1" destOrd="0" presId="urn:microsoft.com/office/officeart/2008/layout/TitlePictureLineup"/>
    <dgm:cxn modelId="{C727D167-FD29-C744-97DB-15A38E606707}" type="presParOf" srcId="{10F7BA9E-AEFC-E44E-B11D-A8CC63CB17E8}" destId="{AC4402B0-2FE7-3845-A490-54124A3FC01E}" srcOrd="2" destOrd="0" presId="urn:microsoft.com/office/officeart/2008/layout/TitlePictureLineup"/>
    <dgm:cxn modelId="{089CCA30-1874-1E4E-B942-CEC31A31EB22}" type="presParOf" srcId="{10F7BA9E-AEFC-E44E-B11D-A8CC63CB17E8}" destId="{C0CCC7E9-90C6-BE40-8DBD-A107BCA4EF2C}"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B9D37-A3A6-FE46-88AA-D03DF62FB6D1}">
      <dsp:nvSpPr>
        <dsp:cNvPr id="0" name=""/>
        <dsp:cNvSpPr/>
      </dsp:nvSpPr>
      <dsp:spPr>
        <a:xfrm>
          <a:off x="117791"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9D0AB2-3A7C-484E-8AD3-A72784674242}">
      <dsp:nvSpPr>
        <dsp:cNvPr id="0" name=""/>
        <dsp:cNvSpPr/>
      </dsp:nvSpPr>
      <dsp:spPr>
        <a:xfrm>
          <a:off x="226575" y="565673"/>
          <a:ext cx="2059705" cy="1762291"/>
        </a:xfrm>
        <a:prstGeom prst="rect">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09CAE70-057C-0D4A-8EA3-847464B1A780}">
      <dsp:nvSpPr>
        <dsp:cNvPr id="0" name=""/>
        <dsp:cNvSpPr/>
      </dsp:nvSpPr>
      <dsp:spPr>
        <a:xfrm>
          <a:off x="226575"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kern="1200" dirty="0"/>
            <a:t>Random marks without meaning attached to them</a:t>
          </a:r>
        </a:p>
      </dsp:txBody>
      <dsp:txXfrm>
        <a:off x="226575" y="2327965"/>
        <a:ext cx="2059705" cy="2023372"/>
      </dsp:txXfrm>
    </dsp:sp>
    <dsp:sp modelId="{7C04816E-13F9-A142-963D-3D06BBCE36DB}">
      <dsp:nvSpPr>
        <dsp:cNvPr id="0" name=""/>
        <dsp:cNvSpPr/>
      </dsp:nvSpPr>
      <dsp:spPr>
        <a:xfrm>
          <a:off x="117791" y="0"/>
          <a:ext cx="2175669" cy="435133"/>
        </a:xfrm>
        <a:prstGeom prst="rect">
          <a:avLst/>
        </a:prstGeom>
        <a:solidFill>
          <a:schemeClr val="accent5">
            <a:shade val="8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0. Pre-drawing</a:t>
          </a:r>
        </a:p>
      </dsp:txBody>
      <dsp:txXfrm>
        <a:off x="117791" y="0"/>
        <a:ext cx="2175669" cy="435133"/>
      </dsp:txXfrm>
    </dsp:sp>
    <dsp:sp modelId="{C0745A0A-BC43-D248-8B7D-B9FE91B24B74}">
      <dsp:nvSpPr>
        <dsp:cNvPr id="0" name=""/>
        <dsp:cNvSpPr/>
      </dsp:nvSpPr>
      <dsp:spPr>
        <a:xfrm>
          <a:off x="2819241"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A23B41-32E1-664F-A1C4-A6918E3FA29C}">
      <dsp:nvSpPr>
        <dsp:cNvPr id="0" name=""/>
        <dsp:cNvSpPr/>
      </dsp:nvSpPr>
      <dsp:spPr>
        <a:xfrm>
          <a:off x="2928024" y="565673"/>
          <a:ext cx="2059705" cy="1762291"/>
        </a:xfrm>
        <a:prstGeom prst="rect">
          <a:avLst/>
        </a:prstGeom>
        <a:blipFill rotWithShape="1">
          <a:blip xmlns:r="http://schemas.openxmlformats.org/officeDocument/2006/relationships" r:embed="rId2"/>
          <a:stretch>
            <a:fillRect/>
          </a:stretch>
        </a:blip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5303D20-EF48-0B4A-A0A5-FF13B5859CEA}">
      <dsp:nvSpPr>
        <dsp:cNvPr id="0" name=""/>
        <dsp:cNvSpPr/>
      </dsp:nvSpPr>
      <dsp:spPr>
        <a:xfrm>
          <a:off x="2928024"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kern="1200" dirty="0"/>
            <a:t>Drawings that represent writing</a:t>
          </a:r>
        </a:p>
      </dsp:txBody>
      <dsp:txXfrm>
        <a:off x="2928024" y="2327965"/>
        <a:ext cx="2059705" cy="2023372"/>
      </dsp:txXfrm>
    </dsp:sp>
    <dsp:sp modelId="{BB545162-F0FF-114C-BF65-F7D7756CCF18}">
      <dsp:nvSpPr>
        <dsp:cNvPr id="0" name=""/>
        <dsp:cNvSpPr/>
      </dsp:nvSpPr>
      <dsp:spPr>
        <a:xfrm>
          <a:off x="2819241" y="0"/>
          <a:ext cx="2175669" cy="435133"/>
        </a:xfrm>
        <a:prstGeom prst="rect">
          <a:avLst/>
        </a:prstGeom>
        <a:solidFill>
          <a:schemeClr val="accent5">
            <a:shade val="80000"/>
            <a:hueOff val="90421"/>
            <a:satOff val="1725"/>
            <a:lumOff val="7618"/>
            <a:alphaOff val="0"/>
          </a:schemeClr>
        </a:solidFill>
        <a:ln w="12700" cap="flat" cmpd="sng" algn="ctr">
          <a:solidFill>
            <a:schemeClr val="accent5">
              <a:shade val="80000"/>
              <a:hueOff val="90421"/>
              <a:satOff val="1725"/>
              <a:lumOff val="761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a:t>1. Drawing</a:t>
          </a:r>
          <a:endParaRPr lang="en-US" sz="1300" kern="1200" dirty="0"/>
        </a:p>
      </dsp:txBody>
      <dsp:txXfrm>
        <a:off x="2819241" y="0"/>
        <a:ext cx="2175669" cy="435133"/>
      </dsp:txXfrm>
    </dsp:sp>
    <dsp:sp modelId="{225F7391-7BD0-1C43-B356-919D20E6EE9D}">
      <dsp:nvSpPr>
        <dsp:cNvPr id="0" name=""/>
        <dsp:cNvSpPr/>
      </dsp:nvSpPr>
      <dsp:spPr>
        <a:xfrm>
          <a:off x="5520690"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2ED26-655B-A946-9C9A-D3B84B74CE82}">
      <dsp:nvSpPr>
        <dsp:cNvPr id="0" name=""/>
        <dsp:cNvSpPr/>
      </dsp:nvSpPr>
      <dsp:spPr>
        <a:xfrm>
          <a:off x="5629473" y="565673"/>
          <a:ext cx="2059705" cy="1762291"/>
        </a:xfrm>
        <a:prstGeom prst="rect">
          <a:avLst/>
        </a:prstGeom>
        <a:blipFill rotWithShape="1">
          <a:blip xmlns:r="http://schemas.openxmlformats.org/officeDocument/2006/relationships" r:embed="rId3"/>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36F5B70-FC93-B040-B6AE-03E013E8A262}">
      <dsp:nvSpPr>
        <dsp:cNvPr id="0" name=""/>
        <dsp:cNvSpPr/>
      </dsp:nvSpPr>
      <dsp:spPr>
        <a:xfrm>
          <a:off x="5629473"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kern="1200" dirty="0"/>
            <a:t>Marks or scribbles the child intends to </a:t>
          </a:r>
          <a:r>
            <a:rPr lang="en-US" sz="2200" kern="1200"/>
            <a:t>be writing</a:t>
          </a:r>
          <a:endParaRPr lang="en-US" sz="2200" kern="1200" dirty="0"/>
        </a:p>
      </dsp:txBody>
      <dsp:txXfrm>
        <a:off x="5629473" y="2327965"/>
        <a:ext cx="2059705" cy="2023372"/>
      </dsp:txXfrm>
    </dsp:sp>
    <dsp:sp modelId="{A616B6C8-EDCB-3C41-B486-0AC24EE7A26D}">
      <dsp:nvSpPr>
        <dsp:cNvPr id="0" name=""/>
        <dsp:cNvSpPr/>
      </dsp:nvSpPr>
      <dsp:spPr>
        <a:xfrm>
          <a:off x="5520690" y="0"/>
          <a:ext cx="2175669" cy="435133"/>
        </a:xfrm>
        <a:prstGeom prst="rect">
          <a:avLst/>
        </a:prstGeom>
        <a:solidFill>
          <a:schemeClr val="accent5">
            <a:shade val="80000"/>
            <a:hueOff val="180842"/>
            <a:satOff val="3450"/>
            <a:lumOff val="15237"/>
            <a:alphaOff val="0"/>
          </a:schemeClr>
        </a:solidFill>
        <a:ln w="12700" cap="flat" cmpd="sng" algn="ctr">
          <a:solidFill>
            <a:schemeClr val="accent5">
              <a:shade val="80000"/>
              <a:hueOff val="180842"/>
              <a:satOff val="3450"/>
              <a:lumOff val="1523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a:t>2. Scribbling</a:t>
          </a:r>
          <a:endParaRPr lang="en-US" sz="1300" kern="1200" dirty="0"/>
        </a:p>
      </dsp:txBody>
      <dsp:txXfrm>
        <a:off x="5520690" y="0"/>
        <a:ext cx="2175669" cy="435133"/>
      </dsp:txXfrm>
    </dsp:sp>
    <dsp:sp modelId="{EAC6F23F-190B-4043-B23A-44218930FE0F}">
      <dsp:nvSpPr>
        <dsp:cNvPr id="0" name=""/>
        <dsp:cNvSpPr/>
      </dsp:nvSpPr>
      <dsp:spPr>
        <a:xfrm>
          <a:off x="8222139"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C30A0-E6FE-7A47-92D5-BAD37A6DD5D6}">
      <dsp:nvSpPr>
        <dsp:cNvPr id="0" name=""/>
        <dsp:cNvSpPr/>
      </dsp:nvSpPr>
      <dsp:spPr>
        <a:xfrm>
          <a:off x="8330922" y="565673"/>
          <a:ext cx="2059705" cy="1762291"/>
        </a:xfrm>
        <a:prstGeom prst="rect">
          <a:avLst/>
        </a:prstGeom>
        <a:blipFill rotWithShape="1">
          <a:blip xmlns:r="http://schemas.openxmlformats.org/officeDocument/2006/relationships" r:embed="rId4"/>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40497D-29DA-794D-B6AA-D9CF7733E772}">
      <dsp:nvSpPr>
        <dsp:cNvPr id="0" name=""/>
        <dsp:cNvSpPr/>
      </dsp:nvSpPr>
      <dsp:spPr>
        <a:xfrm>
          <a:off x="8330922"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kern="1200" dirty="0"/>
            <a:t>Wavy scribbles that have left-to-right progression; child pretends to write words</a:t>
          </a:r>
        </a:p>
      </dsp:txBody>
      <dsp:txXfrm>
        <a:off x="8330922" y="2327965"/>
        <a:ext cx="2059705" cy="2023372"/>
      </dsp:txXfrm>
    </dsp:sp>
    <dsp:sp modelId="{31A3A38B-AC8B-E74E-9D4D-E4698C52AD58}">
      <dsp:nvSpPr>
        <dsp:cNvPr id="0" name=""/>
        <dsp:cNvSpPr/>
      </dsp:nvSpPr>
      <dsp:spPr>
        <a:xfrm>
          <a:off x="8222139" y="0"/>
          <a:ext cx="2175669" cy="435133"/>
        </a:xfrm>
        <a:prstGeom prst="rect">
          <a:avLst/>
        </a:prstGeom>
        <a:solidFill>
          <a:schemeClr val="accent5">
            <a:shade val="80000"/>
            <a:hueOff val="271263"/>
            <a:satOff val="5175"/>
            <a:lumOff val="22855"/>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a:t>3. Wavy </a:t>
          </a:r>
          <a:r>
            <a:rPr lang="en-US" sz="1300" kern="1200" dirty="0"/>
            <a:t>Scribbles/Mock Handwriting</a:t>
          </a:r>
        </a:p>
      </dsp:txBody>
      <dsp:txXfrm>
        <a:off x="8222139" y="0"/>
        <a:ext cx="2175669" cy="435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40760-187E-874D-8AE0-3BADA8B87638}">
      <dsp:nvSpPr>
        <dsp:cNvPr id="0" name=""/>
        <dsp:cNvSpPr/>
      </dsp:nvSpPr>
      <dsp:spPr>
        <a:xfrm>
          <a:off x="1468516"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71B5DA-766C-FC42-BABA-0D1166499038}">
      <dsp:nvSpPr>
        <dsp:cNvPr id="0" name=""/>
        <dsp:cNvSpPr/>
      </dsp:nvSpPr>
      <dsp:spPr>
        <a:xfrm>
          <a:off x="1577299" y="565673"/>
          <a:ext cx="2059705" cy="1762291"/>
        </a:xfrm>
        <a:prstGeom prst="rect">
          <a:avLst/>
        </a:prstGeom>
        <a:blipFill rotWithShape="1">
          <a:blip xmlns:r="http://schemas.openxmlformats.org/officeDocument/2006/relationships" r:embed="rId1"/>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728A0CA-B95D-5B4D-8007-34C7F098EE15}">
      <dsp:nvSpPr>
        <dsp:cNvPr id="0" name=""/>
        <dsp:cNvSpPr/>
      </dsp:nvSpPr>
      <dsp:spPr>
        <a:xfrm>
          <a:off x="1577299"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0" lvl="0" indent="0" algn="ctr" defTabSz="755650">
            <a:lnSpc>
              <a:spcPct val="90000"/>
            </a:lnSpc>
            <a:spcBef>
              <a:spcPct val="0"/>
            </a:spcBef>
            <a:spcAft>
              <a:spcPct val="35000"/>
            </a:spcAft>
            <a:buNone/>
          </a:pPr>
          <a:r>
            <a:rPr lang="en-US" sz="1700" kern="1200" dirty="0"/>
            <a:t>Letters and marks that resemble  letter-like shapes</a:t>
          </a:r>
        </a:p>
      </dsp:txBody>
      <dsp:txXfrm>
        <a:off x="1577299" y="2327965"/>
        <a:ext cx="2059705" cy="2023372"/>
      </dsp:txXfrm>
    </dsp:sp>
    <dsp:sp modelId="{9AD60ADB-887B-1F4C-8417-4C4F67CF8046}">
      <dsp:nvSpPr>
        <dsp:cNvPr id="0" name=""/>
        <dsp:cNvSpPr/>
      </dsp:nvSpPr>
      <dsp:spPr>
        <a:xfrm>
          <a:off x="1468516" y="0"/>
          <a:ext cx="2175669" cy="435133"/>
        </a:xfrm>
        <a:prstGeom prst="rect">
          <a:avLst/>
        </a:prstGeom>
        <a:solidFill>
          <a:schemeClr val="accent5">
            <a:shade val="8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a:t>4. Letter</a:t>
          </a:r>
          <a:r>
            <a:rPr lang="en-US" sz="1300" kern="1200" dirty="0"/>
            <a:t>-like Forms/Mock Letters</a:t>
          </a:r>
        </a:p>
      </dsp:txBody>
      <dsp:txXfrm>
        <a:off x="1468516" y="0"/>
        <a:ext cx="2175669" cy="435133"/>
      </dsp:txXfrm>
    </dsp:sp>
    <dsp:sp modelId="{0123F9FF-3EE9-B149-8D6D-6DA79EF96898}">
      <dsp:nvSpPr>
        <dsp:cNvPr id="0" name=""/>
        <dsp:cNvSpPr/>
      </dsp:nvSpPr>
      <dsp:spPr>
        <a:xfrm>
          <a:off x="4169965"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EDEF04-81DE-BB45-B5C5-FA2B7F2F1DF8}">
      <dsp:nvSpPr>
        <dsp:cNvPr id="0" name=""/>
        <dsp:cNvSpPr/>
      </dsp:nvSpPr>
      <dsp:spPr>
        <a:xfrm>
          <a:off x="4278748" y="565673"/>
          <a:ext cx="2059705" cy="1762291"/>
        </a:xfrm>
        <a:prstGeom prst="rect">
          <a:avLst/>
        </a:prstGeom>
        <a:blipFill rotWithShape="1">
          <a:blip xmlns:r="http://schemas.openxmlformats.org/officeDocument/2006/relationships" r:embed="rId2"/>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B569341-D552-7441-AB2B-866D70DBF90F}">
      <dsp:nvSpPr>
        <dsp:cNvPr id="0" name=""/>
        <dsp:cNvSpPr/>
      </dsp:nvSpPr>
      <dsp:spPr>
        <a:xfrm>
          <a:off x="4278748"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0" lvl="0" indent="0" algn="ctr" defTabSz="755650">
            <a:lnSpc>
              <a:spcPct val="90000"/>
            </a:lnSpc>
            <a:spcBef>
              <a:spcPct val="0"/>
            </a:spcBef>
            <a:spcAft>
              <a:spcPct val="35000"/>
            </a:spcAft>
            <a:buNone/>
          </a:pPr>
          <a:r>
            <a:rPr lang="en-US" sz="1700" kern="1200" dirty="0"/>
            <a:t>Strings of letters that do not create words, written left to right, including uppercase and lowercase letters</a:t>
          </a:r>
        </a:p>
      </dsp:txBody>
      <dsp:txXfrm>
        <a:off x="4278748" y="2327965"/>
        <a:ext cx="2059705" cy="2023372"/>
      </dsp:txXfrm>
    </dsp:sp>
    <dsp:sp modelId="{DE8EF154-775E-DC43-91C7-B0A910B17595}">
      <dsp:nvSpPr>
        <dsp:cNvPr id="0" name=""/>
        <dsp:cNvSpPr/>
      </dsp:nvSpPr>
      <dsp:spPr>
        <a:xfrm>
          <a:off x="4169965" y="0"/>
          <a:ext cx="2175669" cy="435133"/>
        </a:xfrm>
        <a:prstGeom prst="rect">
          <a:avLst/>
        </a:prstGeom>
        <a:solidFill>
          <a:schemeClr val="accent5">
            <a:shade val="80000"/>
            <a:hueOff val="135632"/>
            <a:satOff val="2588"/>
            <a:lumOff val="11428"/>
            <a:alphaOff val="0"/>
          </a:schemeClr>
        </a:solidFill>
        <a:ln w="12700" cap="flat" cmpd="sng" algn="ctr">
          <a:solidFill>
            <a:schemeClr val="accent5">
              <a:shade val="80000"/>
              <a:hueOff val="135632"/>
              <a:satOff val="2588"/>
              <a:lumOff val="114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5. Letter Strings</a:t>
          </a:r>
        </a:p>
      </dsp:txBody>
      <dsp:txXfrm>
        <a:off x="4169965" y="0"/>
        <a:ext cx="2175669" cy="435133"/>
      </dsp:txXfrm>
    </dsp:sp>
    <dsp:sp modelId="{9DAC3218-04D6-CA4F-B151-7BB21B9B9BDE}">
      <dsp:nvSpPr>
        <dsp:cNvPr id="0" name=""/>
        <dsp:cNvSpPr/>
      </dsp:nvSpPr>
      <dsp:spPr>
        <a:xfrm>
          <a:off x="6871414"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C98BAC-54A8-7A4D-A1EC-D75F40B933E6}">
      <dsp:nvSpPr>
        <dsp:cNvPr id="0" name=""/>
        <dsp:cNvSpPr/>
      </dsp:nvSpPr>
      <dsp:spPr>
        <a:xfrm>
          <a:off x="6980197" y="565673"/>
          <a:ext cx="2059705" cy="1762291"/>
        </a:xfrm>
        <a:prstGeom prst="rect">
          <a:avLst/>
        </a:prstGeom>
        <a:blipFill rotWithShape="1">
          <a:blip xmlns:r="http://schemas.openxmlformats.org/officeDocument/2006/relationships" r:embed="rId3"/>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D279CF8-B9C3-C549-823A-A4D1F6E7A2DE}">
      <dsp:nvSpPr>
        <dsp:cNvPr id="0" name=""/>
        <dsp:cNvSpPr/>
      </dsp:nvSpPr>
      <dsp:spPr>
        <a:xfrm>
          <a:off x="6980197"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0" lvl="0" indent="0" algn="ctr" defTabSz="755650">
            <a:lnSpc>
              <a:spcPct val="90000"/>
            </a:lnSpc>
            <a:spcBef>
              <a:spcPct val="0"/>
            </a:spcBef>
            <a:spcAft>
              <a:spcPct val="35000"/>
            </a:spcAft>
            <a:buNone/>
          </a:pPr>
          <a:r>
            <a:rPr lang="en-US" sz="1700" kern="1200" dirty="0"/>
            <a:t>Letters with spaces in between to resemble words; letters or words copied from environmental print; letters often reversed</a:t>
          </a:r>
        </a:p>
      </dsp:txBody>
      <dsp:txXfrm>
        <a:off x="6980197" y="2327965"/>
        <a:ext cx="2059705" cy="2023372"/>
      </dsp:txXfrm>
    </dsp:sp>
    <dsp:sp modelId="{89B48095-4EE7-9144-B5C2-505F29EE5414}">
      <dsp:nvSpPr>
        <dsp:cNvPr id="0" name=""/>
        <dsp:cNvSpPr/>
      </dsp:nvSpPr>
      <dsp:spPr>
        <a:xfrm>
          <a:off x="6871414" y="0"/>
          <a:ext cx="2175669" cy="435133"/>
        </a:xfrm>
        <a:prstGeom prst="rect">
          <a:avLst/>
        </a:prstGeom>
        <a:solidFill>
          <a:schemeClr val="accent5">
            <a:shade val="80000"/>
            <a:hueOff val="271263"/>
            <a:satOff val="5175"/>
            <a:lumOff val="22855"/>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6. Transitional Writing</a:t>
          </a:r>
        </a:p>
      </dsp:txBody>
      <dsp:txXfrm>
        <a:off x="6871414" y="0"/>
        <a:ext cx="2175669" cy="435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9A594-1549-9C49-B1E9-9489E5793995}">
      <dsp:nvSpPr>
        <dsp:cNvPr id="0" name=""/>
        <dsp:cNvSpPr/>
      </dsp:nvSpPr>
      <dsp:spPr>
        <a:xfrm>
          <a:off x="1468516"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D4DFF7-0F0B-A34D-A05E-E860C52D1585}">
      <dsp:nvSpPr>
        <dsp:cNvPr id="0" name=""/>
        <dsp:cNvSpPr/>
      </dsp:nvSpPr>
      <dsp:spPr>
        <a:xfrm>
          <a:off x="1577299" y="565673"/>
          <a:ext cx="2059705" cy="1762291"/>
        </a:xfrm>
        <a:prstGeom prst="rect">
          <a:avLst/>
        </a:prstGeom>
        <a:blipFill rotWithShape="1">
          <a:blip xmlns:r="http://schemas.openxmlformats.org/officeDocument/2006/relationships" r:embed="rId1"/>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35F0699-3F6C-BC49-9DA4-3F54A4DC5B74}">
      <dsp:nvSpPr>
        <dsp:cNvPr id="0" name=""/>
        <dsp:cNvSpPr/>
      </dsp:nvSpPr>
      <dsp:spPr>
        <a:xfrm>
          <a:off x="1577299"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666750">
            <a:lnSpc>
              <a:spcPct val="90000"/>
            </a:lnSpc>
            <a:spcBef>
              <a:spcPct val="0"/>
            </a:spcBef>
            <a:spcAft>
              <a:spcPct val="35000"/>
            </a:spcAft>
            <a:buNone/>
          </a:pPr>
          <a:r>
            <a:rPr lang="en-US" sz="1500" kern="1200" dirty="0"/>
            <a:t>Invented or phonetic spelling; different ways to represent the sounds in words; often, the first letter of the word or beginning and ending sounds represent the entire word</a:t>
          </a:r>
        </a:p>
      </dsp:txBody>
      <dsp:txXfrm>
        <a:off x="1577299" y="2327965"/>
        <a:ext cx="2059705" cy="2023372"/>
      </dsp:txXfrm>
    </dsp:sp>
    <dsp:sp modelId="{9CD399FD-96B0-9843-BF54-5B057BF35323}">
      <dsp:nvSpPr>
        <dsp:cNvPr id="0" name=""/>
        <dsp:cNvSpPr/>
      </dsp:nvSpPr>
      <dsp:spPr>
        <a:xfrm>
          <a:off x="1468516" y="0"/>
          <a:ext cx="2175669" cy="435133"/>
        </a:xfrm>
        <a:prstGeom prst="rect">
          <a:avLst/>
        </a:prstGeom>
        <a:solidFill>
          <a:schemeClr val="accent5">
            <a:shade val="8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7. Invented Spelling</a:t>
          </a:r>
        </a:p>
      </dsp:txBody>
      <dsp:txXfrm>
        <a:off x="1468516" y="0"/>
        <a:ext cx="2175669" cy="435133"/>
      </dsp:txXfrm>
    </dsp:sp>
    <dsp:sp modelId="{E4315DE5-B6D6-0A45-8755-97420053DE77}">
      <dsp:nvSpPr>
        <dsp:cNvPr id="0" name=""/>
        <dsp:cNvSpPr/>
      </dsp:nvSpPr>
      <dsp:spPr>
        <a:xfrm>
          <a:off x="4169965"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EB2138-4D91-DA42-A384-4F1288D56F9B}">
      <dsp:nvSpPr>
        <dsp:cNvPr id="0" name=""/>
        <dsp:cNvSpPr/>
      </dsp:nvSpPr>
      <dsp:spPr>
        <a:xfrm>
          <a:off x="4278748" y="565673"/>
          <a:ext cx="2059705" cy="1762291"/>
        </a:xfrm>
        <a:prstGeom prst="rect">
          <a:avLst/>
        </a:prstGeom>
        <a:blipFill rotWithShape="1">
          <a:blip xmlns:r="http://schemas.openxmlformats.org/officeDocument/2006/relationships" r:embed="rId2"/>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C54B7D-B304-9C4A-AC85-0703F8596BA1}">
      <dsp:nvSpPr>
        <dsp:cNvPr id="0" name=""/>
        <dsp:cNvSpPr/>
      </dsp:nvSpPr>
      <dsp:spPr>
        <a:xfrm>
          <a:off x="4278748"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666750">
            <a:lnSpc>
              <a:spcPct val="90000"/>
            </a:lnSpc>
            <a:spcBef>
              <a:spcPct val="0"/>
            </a:spcBef>
            <a:spcAft>
              <a:spcPct val="35000"/>
            </a:spcAft>
            <a:buNone/>
          </a:pPr>
          <a:r>
            <a:rPr lang="en-US" sz="1500" kern="1200" dirty="0"/>
            <a:t>Words with beginning, middle, and ending letter sounds; short phrases</a:t>
          </a:r>
        </a:p>
      </dsp:txBody>
      <dsp:txXfrm>
        <a:off x="4278748" y="2327965"/>
        <a:ext cx="2059705" cy="2023372"/>
      </dsp:txXfrm>
    </dsp:sp>
    <dsp:sp modelId="{EBB5F5A5-FC7B-0D49-B6AB-FBCDD92C3CB1}">
      <dsp:nvSpPr>
        <dsp:cNvPr id="0" name=""/>
        <dsp:cNvSpPr/>
      </dsp:nvSpPr>
      <dsp:spPr>
        <a:xfrm>
          <a:off x="4169965" y="0"/>
          <a:ext cx="2175669" cy="435133"/>
        </a:xfrm>
        <a:prstGeom prst="rect">
          <a:avLst/>
        </a:prstGeom>
        <a:solidFill>
          <a:schemeClr val="accent5">
            <a:shade val="80000"/>
            <a:hueOff val="135632"/>
            <a:satOff val="2588"/>
            <a:lumOff val="11428"/>
            <a:alphaOff val="0"/>
          </a:schemeClr>
        </a:solidFill>
        <a:ln w="12700" cap="flat" cmpd="sng" algn="ctr">
          <a:solidFill>
            <a:schemeClr val="accent5">
              <a:shade val="80000"/>
              <a:hueOff val="135632"/>
              <a:satOff val="2588"/>
              <a:lumOff val="114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8. Beginning Word and Phrase Writing</a:t>
          </a:r>
        </a:p>
      </dsp:txBody>
      <dsp:txXfrm>
        <a:off x="4169965" y="0"/>
        <a:ext cx="2175669" cy="435133"/>
      </dsp:txXfrm>
    </dsp:sp>
    <dsp:sp modelId="{F456A21D-3599-1947-919C-BBB4F9778DD4}">
      <dsp:nvSpPr>
        <dsp:cNvPr id="0" name=""/>
        <dsp:cNvSpPr/>
      </dsp:nvSpPr>
      <dsp:spPr>
        <a:xfrm>
          <a:off x="6871414" y="435133"/>
          <a:ext cx="0" cy="3916204"/>
        </a:xfrm>
        <a:prstGeom prst="line">
          <a:avLst/>
        </a:prstGeom>
        <a:solidFill>
          <a:schemeClr val="lt1">
            <a:alpha val="90000"/>
            <a:hueOff val="0"/>
            <a:satOff val="0"/>
            <a:lumOff val="0"/>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EA43A-E0D1-974D-A7C4-F574FA5BD381}">
      <dsp:nvSpPr>
        <dsp:cNvPr id="0" name=""/>
        <dsp:cNvSpPr/>
      </dsp:nvSpPr>
      <dsp:spPr>
        <a:xfrm>
          <a:off x="6980197" y="565673"/>
          <a:ext cx="2059705" cy="1762291"/>
        </a:xfrm>
        <a:prstGeom prst="rect">
          <a:avLst/>
        </a:prstGeom>
        <a:blipFill rotWithShape="1">
          <a:blip xmlns:r="http://schemas.openxmlformats.org/officeDocument/2006/relationships" r:embed="rId3"/>
          <a:stretch>
            <a:fillRect/>
          </a:stretch>
        </a:blipFill>
        <a:ln w="19050" cap="flat" cmpd="sng" algn="ctr">
          <a:solidFill>
            <a:srgbClr val="4472C4"/>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C4402B0-2FE7-3845-A490-54124A3FC01E}">
      <dsp:nvSpPr>
        <dsp:cNvPr id="0" name=""/>
        <dsp:cNvSpPr/>
      </dsp:nvSpPr>
      <dsp:spPr>
        <a:xfrm>
          <a:off x="6980197" y="2327965"/>
          <a:ext cx="2059705" cy="2023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666750">
            <a:lnSpc>
              <a:spcPct val="90000"/>
            </a:lnSpc>
            <a:spcBef>
              <a:spcPct val="0"/>
            </a:spcBef>
            <a:spcAft>
              <a:spcPct val="35000"/>
            </a:spcAft>
            <a:buNone/>
          </a:pPr>
          <a:r>
            <a:rPr lang="en-US" sz="1500" kern="1200" dirty="0"/>
            <a:t>Correct spelling, generally the child’s name and simpler or familiar words; sentences with punctuation and correct use of uppercase and lowercase letters</a:t>
          </a:r>
        </a:p>
      </dsp:txBody>
      <dsp:txXfrm>
        <a:off x="6980197" y="2327965"/>
        <a:ext cx="2059705" cy="2023372"/>
      </dsp:txXfrm>
    </dsp:sp>
    <dsp:sp modelId="{C0CCC7E9-90C6-BE40-8DBD-A107BCA4EF2C}">
      <dsp:nvSpPr>
        <dsp:cNvPr id="0" name=""/>
        <dsp:cNvSpPr/>
      </dsp:nvSpPr>
      <dsp:spPr>
        <a:xfrm>
          <a:off x="6871414" y="0"/>
          <a:ext cx="2175669" cy="435133"/>
        </a:xfrm>
        <a:prstGeom prst="rect">
          <a:avLst/>
        </a:prstGeom>
        <a:solidFill>
          <a:schemeClr val="accent5">
            <a:shade val="80000"/>
            <a:hueOff val="271263"/>
            <a:satOff val="5175"/>
            <a:lumOff val="22855"/>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9. Conventional Spelling and Sentence Writing</a:t>
          </a:r>
        </a:p>
      </dsp:txBody>
      <dsp:txXfrm>
        <a:off x="6871414" y="0"/>
        <a:ext cx="2175669" cy="4351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458E7-3ED8-424D-AD88-25A0D5B7B85B}" type="datetimeFigureOut">
              <a:rPr lang="en-US" smtClean="0"/>
              <a:t>4/15/2020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F6CDF-794E-4427-A88F-D37E84A406B0}" type="slidenum">
              <a:rPr lang="en-US" smtClean="0"/>
              <a:t>‹#›</a:t>
            </a:fld>
            <a:endParaRPr lang="en-US"/>
          </a:p>
        </p:txBody>
      </p:sp>
    </p:spTree>
    <p:extLst>
      <p:ext uri="{BB962C8B-B14F-4D97-AF65-F5344CB8AC3E}">
        <p14:creationId xmlns:p14="http://schemas.microsoft.com/office/powerpoint/2010/main" val="229891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1</a:t>
            </a:fld>
            <a:endParaRPr lang="en-US"/>
          </a:p>
        </p:txBody>
      </p:sp>
    </p:spTree>
    <p:extLst>
      <p:ext uri="{BB962C8B-B14F-4D97-AF65-F5344CB8AC3E}">
        <p14:creationId xmlns:p14="http://schemas.microsoft.com/office/powerpoint/2010/main" val="182941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0B423-10A6-43CD-BE76-E0C426CA6C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139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12</a:t>
            </a:fld>
            <a:endParaRPr lang="en-US"/>
          </a:p>
        </p:txBody>
      </p:sp>
    </p:spTree>
    <p:extLst>
      <p:ext uri="{BB962C8B-B14F-4D97-AF65-F5344CB8AC3E}">
        <p14:creationId xmlns:p14="http://schemas.microsoft.com/office/powerpoint/2010/main" val="3592485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AFF6CDF-794E-4427-A88F-D37E84A406B0}" type="slidenum">
              <a:rPr lang="en-US" smtClean="0"/>
              <a:t>13</a:t>
            </a:fld>
            <a:endParaRPr lang="en-US"/>
          </a:p>
        </p:txBody>
      </p:sp>
    </p:spTree>
    <p:extLst>
      <p:ext uri="{BB962C8B-B14F-4D97-AF65-F5344CB8AC3E}">
        <p14:creationId xmlns:p14="http://schemas.microsoft.com/office/powerpoint/2010/main" val="104689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FF6CDF-794E-4427-A88F-D37E84A406B0}" type="slidenum">
              <a:rPr lang="en-US" smtClean="0"/>
              <a:t>14</a:t>
            </a:fld>
            <a:endParaRPr lang="en-US"/>
          </a:p>
        </p:txBody>
      </p:sp>
    </p:spTree>
    <p:extLst>
      <p:ext uri="{BB962C8B-B14F-4D97-AF65-F5344CB8AC3E}">
        <p14:creationId xmlns:p14="http://schemas.microsoft.com/office/powerpoint/2010/main" val="343758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15</a:t>
            </a:fld>
            <a:endParaRPr lang="en-US"/>
          </a:p>
        </p:txBody>
      </p:sp>
    </p:spTree>
    <p:extLst>
      <p:ext uri="{BB962C8B-B14F-4D97-AF65-F5344CB8AC3E}">
        <p14:creationId xmlns:p14="http://schemas.microsoft.com/office/powerpoint/2010/main" val="468593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16</a:t>
            </a:fld>
            <a:endParaRPr lang="en-US"/>
          </a:p>
        </p:txBody>
      </p:sp>
    </p:spTree>
    <p:extLst>
      <p:ext uri="{BB962C8B-B14F-4D97-AF65-F5344CB8AC3E}">
        <p14:creationId xmlns:p14="http://schemas.microsoft.com/office/powerpoint/2010/main" val="651348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17</a:t>
            </a:fld>
            <a:endParaRPr lang="en-US"/>
          </a:p>
        </p:txBody>
      </p:sp>
    </p:spTree>
    <p:extLst>
      <p:ext uri="{BB962C8B-B14F-4D97-AF65-F5344CB8AC3E}">
        <p14:creationId xmlns:p14="http://schemas.microsoft.com/office/powerpoint/2010/main" val="468593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AFF6CDF-794E-4427-A88F-D37E84A406B0}" type="slidenum">
              <a:rPr lang="en-US" smtClean="0"/>
              <a:t>18</a:t>
            </a:fld>
            <a:endParaRPr lang="en-US"/>
          </a:p>
        </p:txBody>
      </p:sp>
    </p:spTree>
    <p:extLst>
      <p:ext uri="{BB962C8B-B14F-4D97-AF65-F5344CB8AC3E}">
        <p14:creationId xmlns:p14="http://schemas.microsoft.com/office/powerpoint/2010/main" val="65134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19</a:t>
            </a:fld>
            <a:endParaRPr lang="en-US"/>
          </a:p>
        </p:txBody>
      </p:sp>
    </p:spTree>
    <p:extLst>
      <p:ext uri="{BB962C8B-B14F-4D97-AF65-F5344CB8AC3E}">
        <p14:creationId xmlns:p14="http://schemas.microsoft.com/office/powerpoint/2010/main" val="46859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20</a:t>
            </a:fld>
            <a:endParaRPr lang="en-US"/>
          </a:p>
        </p:txBody>
      </p:sp>
    </p:spTree>
    <p:extLst>
      <p:ext uri="{BB962C8B-B14F-4D97-AF65-F5344CB8AC3E}">
        <p14:creationId xmlns:p14="http://schemas.microsoft.com/office/powerpoint/2010/main" val="65134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Graphic is from Multicultural Principles </a:t>
            </a:r>
            <a:r>
              <a:rPr lang="en-US" sz="1200" u="sng" kern="1200" dirty="0">
                <a:solidFill>
                  <a:schemeClr val="tx1"/>
                </a:solidFill>
                <a:effectLst/>
                <a:latin typeface="+mn-lt"/>
                <a:ea typeface="+mn-ea"/>
                <a:cs typeface="+mn-cs"/>
              </a:rPr>
              <a:t>https://eclkc.ohs.acf.hhs.gov/sites/default/files/pdf/multicultural-principles-learning-extensions-principle-01.pdf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94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AFF6CDF-794E-4427-A88F-D37E84A406B0}" type="slidenum">
              <a:rPr lang="en-US" smtClean="0"/>
              <a:t>21</a:t>
            </a:fld>
            <a:endParaRPr lang="en-US"/>
          </a:p>
        </p:txBody>
      </p:sp>
    </p:spTree>
    <p:extLst>
      <p:ext uri="{BB962C8B-B14F-4D97-AF65-F5344CB8AC3E}">
        <p14:creationId xmlns:p14="http://schemas.microsoft.com/office/powerpoint/2010/main" val="104689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34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789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24</a:t>
            </a:fld>
            <a:endParaRPr lang="en-US"/>
          </a:p>
        </p:txBody>
      </p:sp>
    </p:spTree>
    <p:extLst>
      <p:ext uri="{BB962C8B-B14F-4D97-AF65-F5344CB8AC3E}">
        <p14:creationId xmlns:p14="http://schemas.microsoft.com/office/powerpoint/2010/main" val="354053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1" baseline="0" dirty="0"/>
          </a:p>
        </p:txBody>
      </p:sp>
      <p:sp>
        <p:nvSpPr>
          <p:cNvPr id="4" name="Slide Number Placeholder 3"/>
          <p:cNvSpPr>
            <a:spLocks noGrp="1"/>
          </p:cNvSpPr>
          <p:nvPr>
            <p:ph type="sldNum" sz="quarter" idx="10"/>
          </p:nvPr>
        </p:nvSpPr>
        <p:spPr/>
        <p:txBody>
          <a:bodyPr/>
          <a:lstStyle/>
          <a:p>
            <a:fld id="{3AFF6CDF-794E-4427-A88F-D37E84A406B0}" type="slidenum">
              <a:rPr lang="en-US" smtClean="0"/>
              <a:t>25</a:t>
            </a:fld>
            <a:endParaRPr lang="en-US"/>
          </a:p>
        </p:txBody>
      </p:sp>
    </p:spTree>
    <p:extLst>
      <p:ext uri="{BB962C8B-B14F-4D97-AF65-F5344CB8AC3E}">
        <p14:creationId xmlns:p14="http://schemas.microsoft.com/office/powerpoint/2010/main" val="385721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26</a:t>
            </a:fld>
            <a:endParaRPr lang="en-US"/>
          </a:p>
        </p:txBody>
      </p:sp>
    </p:spTree>
    <p:extLst>
      <p:ext uri="{BB962C8B-B14F-4D97-AF65-F5344CB8AC3E}">
        <p14:creationId xmlns:p14="http://schemas.microsoft.com/office/powerpoint/2010/main" val="384978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AFF6CDF-794E-4427-A88F-D37E84A406B0}" type="slidenum">
              <a:rPr lang="en-US" smtClean="0"/>
              <a:t>28</a:t>
            </a:fld>
            <a:endParaRPr lang="en-US"/>
          </a:p>
        </p:txBody>
      </p:sp>
    </p:spTree>
    <p:extLst>
      <p:ext uri="{BB962C8B-B14F-4D97-AF65-F5344CB8AC3E}">
        <p14:creationId xmlns:p14="http://schemas.microsoft.com/office/powerpoint/2010/main" val="2376430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29</a:t>
            </a:fld>
            <a:endParaRPr lang="en-US"/>
          </a:p>
        </p:txBody>
      </p:sp>
    </p:spTree>
    <p:extLst>
      <p:ext uri="{BB962C8B-B14F-4D97-AF65-F5344CB8AC3E}">
        <p14:creationId xmlns:p14="http://schemas.microsoft.com/office/powerpoint/2010/main" val="382445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55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4</a:t>
            </a:fld>
            <a:endParaRPr lang="en-US"/>
          </a:p>
        </p:txBody>
      </p:sp>
    </p:spTree>
    <p:extLst>
      <p:ext uri="{BB962C8B-B14F-4D97-AF65-F5344CB8AC3E}">
        <p14:creationId xmlns:p14="http://schemas.microsoft.com/office/powerpoint/2010/main" val="201040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6</a:t>
            </a:fld>
            <a:endParaRPr lang="en-US"/>
          </a:p>
        </p:txBody>
      </p:sp>
    </p:spTree>
    <p:extLst>
      <p:ext uri="{BB962C8B-B14F-4D97-AF65-F5344CB8AC3E}">
        <p14:creationId xmlns:p14="http://schemas.microsoft.com/office/powerpoint/2010/main" val="217536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7</a:t>
            </a:fld>
            <a:endParaRPr lang="en-US"/>
          </a:p>
        </p:txBody>
      </p:sp>
    </p:spTree>
    <p:extLst>
      <p:ext uri="{BB962C8B-B14F-4D97-AF65-F5344CB8AC3E}">
        <p14:creationId xmlns:p14="http://schemas.microsoft.com/office/powerpoint/2010/main" val="86089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25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889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21064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20332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355435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97343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17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80616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969751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
        <p:nvSpPr>
          <p:cNvPr id="12" name="Title 1">
            <a:extLst>
              <a:ext uri="{FF2B5EF4-FFF2-40B4-BE49-F238E27FC236}">
                <a16:creationId xmlns:a16="http://schemas.microsoft.com/office/drawing/2014/main" id="{A15D9247-473C-467F-87C2-4E399B184CEB}"/>
              </a:ext>
            </a:extLst>
          </p:cNvPr>
          <p:cNvSpPr>
            <a:spLocks noGrp="1"/>
          </p:cNvSpPr>
          <p:nvPr>
            <p:ph type="title"/>
          </p:nvPr>
        </p:nvSpPr>
        <p:spPr>
          <a:xfrm>
            <a:off x="838200" y="365125"/>
            <a:ext cx="10515600" cy="962459"/>
          </a:xfrm>
        </p:spPr>
        <p:txBody>
          <a:bodyPr/>
          <a:lstStyle/>
          <a:p>
            <a:r>
              <a:rPr lang="en-US"/>
              <a:t>Click to edit Master title style</a:t>
            </a:r>
          </a:p>
        </p:txBody>
      </p:sp>
    </p:spTree>
    <p:extLst>
      <p:ext uri="{BB962C8B-B14F-4D97-AF65-F5344CB8AC3E}">
        <p14:creationId xmlns:p14="http://schemas.microsoft.com/office/powerpoint/2010/main" val="61249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9374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425456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59794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80914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43297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7444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61139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5D48-39AD-4578-B9E7-800A007B7F7B}"/>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688BE06E-D2DD-44AB-930C-A377ACB5D81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66160" y="134654"/>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559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66005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4/15/2020</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396799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07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9825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6.tmp"/></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9.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3.jpg"/><Relationship Id="rId5" Type="http://schemas.openxmlformats.org/officeDocument/2006/relationships/image" Target="../media/image15.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12.tm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695C2-83D1-489E-AFDD-6CD818CD9718}"/>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4" name="Picture 3" descr="A picture containing person, holding, young, boy&#10;&#10;Description automatically generated">
            <a:extLst>
              <a:ext uri="{FF2B5EF4-FFF2-40B4-BE49-F238E27FC236}">
                <a16:creationId xmlns:a16="http://schemas.microsoft.com/office/drawing/2014/main" id="{413618FE-5B97-448A-9234-BB244D71D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03998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09B1-2313-4A7D-B3F5-6A5B6479FA2C}"/>
              </a:ext>
            </a:extLst>
          </p:cNvPr>
          <p:cNvSpPr>
            <a:spLocks noGrp="1"/>
          </p:cNvSpPr>
          <p:nvPr>
            <p:ph type="title"/>
          </p:nvPr>
        </p:nvSpPr>
        <p:spPr>
          <a:xfrm>
            <a:off x="839788" y="242047"/>
            <a:ext cx="8328709" cy="840502"/>
          </a:xfrm>
        </p:spPr>
        <p:txBody>
          <a:bodyPr>
            <a:normAutofit/>
          </a:bodyPr>
          <a:lstStyle/>
          <a:p>
            <a:r>
              <a:rPr lang="en-US" sz="3600" dirty="0">
                <a:cs typeface="Calibri Light"/>
              </a:rPr>
              <a:t>Not All Languages Are Written!</a:t>
            </a:r>
            <a:endParaRPr lang="en-US" sz="3600" dirty="0"/>
          </a:p>
        </p:txBody>
      </p:sp>
      <p:pic>
        <p:nvPicPr>
          <p:cNvPr id="5" name="Picture 5" descr="A young boy sitting at a table&#10;&#10;Description generated with high confidence">
            <a:extLst>
              <a:ext uri="{FF2B5EF4-FFF2-40B4-BE49-F238E27FC236}">
                <a16:creationId xmlns:a16="http://schemas.microsoft.com/office/drawing/2014/main" id="{7F7F1A51-7140-404A-B204-889EEF11C7E1}"/>
              </a:ext>
            </a:extLst>
          </p:cNvPr>
          <p:cNvPicPr>
            <a:picLocks noGrp="1" noChangeAspect="1"/>
          </p:cNvPicPr>
          <p:nvPr>
            <p:ph type="pic" idx="1"/>
          </p:nvPr>
        </p:nvPicPr>
        <p:blipFill rotWithShape="1">
          <a:blip r:embed="rId2"/>
          <a:srcRect l="4622" r="4622"/>
          <a:stretch/>
        </p:blipFill>
        <p:spPr>
          <a:prstGeom prst="rect">
            <a:avLst/>
          </a:prstGeom>
        </p:spPr>
      </p:pic>
      <p:sp>
        <p:nvSpPr>
          <p:cNvPr id="4" name="Text Placeholder 3">
            <a:extLst>
              <a:ext uri="{FF2B5EF4-FFF2-40B4-BE49-F238E27FC236}">
                <a16:creationId xmlns:a16="http://schemas.microsoft.com/office/drawing/2014/main" id="{91A304BA-0350-4C44-AE8C-BB34266667A8}"/>
              </a:ext>
            </a:extLst>
          </p:cNvPr>
          <p:cNvSpPr>
            <a:spLocks noGrp="1"/>
          </p:cNvSpPr>
          <p:nvPr>
            <p:ph type="body" sz="half" idx="2"/>
          </p:nvPr>
        </p:nvSpPr>
        <p:spPr/>
        <p:txBody>
          <a:bodyPr vert="horz" lIns="91440" tIns="45720" rIns="91440" bIns="45720" rtlCol="0" anchor="t">
            <a:noAutofit/>
          </a:bodyPr>
          <a:lstStyle/>
          <a:p>
            <a:pPr marL="285750" indent="-285750">
              <a:buChar char="•"/>
            </a:pPr>
            <a:r>
              <a:rPr lang="en-US" sz="2000" dirty="0">
                <a:cs typeface="Calibri"/>
              </a:rPr>
              <a:t>Not all Native American languages have a standard writing system</a:t>
            </a:r>
          </a:p>
          <a:p>
            <a:pPr marL="285750" indent="-285750">
              <a:buChar char="•"/>
            </a:pPr>
            <a:r>
              <a:rPr lang="en-US" sz="2000" dirty="0">
                <a:cs typeface="Calibri"/>
              </a:rPr>
              <a:t>The importance of oral language for the preservation of cultural knowledge</a:t>
            </a:r>
          </a:p>
          <a:p>
            <a:pPr marL="285750" indent="-285750">
              <a:buChar char="•"/>
            </a:pPr>
            <a:r>
              <a:rPr lang="en-US" sz="2000" dirty="0">
                <a:cs typeface="Calibri"/>
              </a:rPr>
              <a:t>Tribal Language Revitalization in Head Start and Early Head Start</a:t>
            </a:r>
          </a:p>
          <a:p>
            <a:pPr marL="285750" indent="-285750">
              <a:buChar char="•"/>
            </a:pPr>
            <a:endParaRPr lang="en-US" dirty="0">
              <a:cs typeface="Calibri"/>
            </a:endParaRPr>
          </a:p>
          <a:p>
            <a:pPr marL="285750" indent="-285750">
              <a:buChar char="•"/>
            </a:pPr>
            <a:endParaRPr lang="en-US" dirty="0">
              <a:cs typeface="Calibri"/>
            </a:endParaRPr>
          </a:p>
        </p:txBody>
      </p:sp>
    </p:spTree>
    <p:extLst>
      <p:ext uri="{BB962C8B-B14F-4D97-AF65-F5344CB8AC3E}">
        <p14:creationId xmlns:p14="http://schemas.microsoft.com/office/powerpoint/2010/main" val="189622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5B2D-F2E4-4607-96AB-A6C9BDE81F34}"/>
              </a:ext>
            </a:extLst>
          </p:cNvPr>
          <p:cNvSpPr>
            <a:spLocks noGrp="1"/>
          </p:cNvSpPr>
          <p:nvPr>
            <p:ph type="title"/>
          </p:nvPr>
        </p:nvSpPr>
        <p:spPr>
          <a:xfrm>
            <a:off x="552450" y="393700"/>
            <a:ext cx="10515600" cy="962459"/>
          </a:xfrm>
        </p:spPr>
        <p:txBody>
          <a:bodyPr/>
          <a:lstStyle/>
          <a:p>
            <a:pPr algn="ctr"/>
            <a:r>
              <a:rPr lang="en-US" dirty="0"/>
              <a:t>Culturally and Linguistic Responsive  Practices</a:t>
            </a:r>
          </a:p>
        </p:txBody>
      </p:sp>
      <p:graphicFrame>
        <p:nvGraphicFramePr>
          <p:cNvPr id="3" name="Diagram 2">
            <a:extLst>
              <a:ext uri="{FF2B5EF4-FFF2-40B4-BE49-F238E27FC236}">
                <a16:creationId xmlns:a16="http://schemas.microsoft.com/office/drawing/2014/main" id="{4C4BBA82-7362-4F52-80FD-ACBE5CF12741}"/>
              </a:ext>
            </a:extLst>
          </p:cNvPr>
          <p:cNvGraphicFramePr/>
          <p:nvPr/>
        </p:nvGraphicFramePr>
        <p:xfrm>
          <a:off x="2032000" y="1476375"/>
          <a:ext cx="7578725" cy="4661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E6EC10D-84D0-4594-9070-13975E3EBF57}"/>
              </a:ext>
            </a:extLst>
          </p:cNvPr>
          <p:cNvSpPr txBox="1"/>
          <p:nvPr/>
        </p:nvSpPr>
        <p:spPr>
          <a:xfrm>
            <a:off x="1914525" y="1571625"/>
            <a:ext cx="75787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Sources of Developmentally Appropriate Practices</a:t>
            </a:r>
          </a:p>
        </p:txBody>
      </p:sp>
      <p:pic>
        <p:nvPicPr>
          <p:cNvPr id="5" name="Picture 4">
            <a:extLst>
              <a:ext uri="{FF2B5EF4-FFF2-40B4-BE49-F238E27FC236}">
                <a16:creationId xmlns:a16="http://schemas.microsoft.com/office/drawing/2014/main" id="{2E2FAE52-103B-42A3-8EEC-8A89094B80A1}"/>
              </a:ext>
            </a:extLst>
          </p:cNvPr>
          <p:cNvPicPr>
            <a:picLocks noChangeAspect="1"/>
          </p:cNvPicPr>
          <p:nvPr/>
        </p:nvPicPr>
        <p:blipFill rotWithShape="1">
          <a:blip r:embed="rId9"/>
          <a:srcRect t="7727"/>
          <a:stretch/>
        </p:blipFill>
        <p:spPr>
          <a:xfrm>
            <a:off x="2413697" y="2442390"/>
            <a:ext cx="7364606" cy="3695943"/>
          </a:xfrm>
          <a:prstGeom prst="rect">
            <a:avLst/>
          </a:prstGeom>
        </p:spPr>
      </p:pic>
    </p:spTree>
    <p:custDataLst>
      <p:tags r:id="rId1"/>
    </p:custDataLst>
    <p:extLst>
      <p:ext uri="{BB962C8B-B14F-4D97-AF65-F5344CB8AC3E}">
        <p14:creationId xmlns:p14="http://schemas.microsoft.com/office/powerpoint/2010/main" val="2984992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Objectives</a:t>
            </a:r>
          </a:p>
        </p:txBody>
      </p:sp>
      <p:sp>
        <p:nvSpPr>
          <p:cNvPr id="3" name="Content Placeholder 2"/>
          <p:cNvSpPr>
            <a:spLocks noGrp="1"/>
          </p:cNvSpPr>
          <p:nvPr>
            <p:ph idx="1"/>
          </p:nvPr>
        </p:nvSpPr>
        <p:spPr/>
        <p:txBody>
          <a:bodyPr/>
          <a:lstStyle/>
          <a:p>
            <a:r>
              <a:rPr lang="en-US" b="1" dirty="0"/>
              <a:t>Identify</a:t>
            </a:r>
            <a:r>
              <a:rPr lang="en-US" dirty="0"/>
              <a:t> the significance of young children’s emergent writing for school readiness</a:t>
            </a:r>
          </a:p>
          <a:p>
            <a:r>
              <a:rPr lang="en-US" b="1" dirty="0"/>
              <a:t>Describe</a:t>
            </a:r>
            <a:r>
              <a:rPr lang="en-US" dirty="0"/>
              <a:t> what emergent writing looks like in young children</a:t>
            </a:r>
          </a:p>
          <a:p>
            <a:r>
              <a:rPr lang="en-US" b="1" dirty="0"/>
              <a:t>Implement</a:t>
            </a:r>
            <a:r>
              <a:rPr lang="en-US" dirty="0"/>
              <a:t> practical ways to begin to support emergent writing in your care setting</a:t>
            </a:r>
          </a:p>
          <a:p>
            <a:pPr lvl="0"/>
            <a:r>
              <a:rPr lang="en-US" b="1" dirty="0">
                <a:solidFill>
                  <a:prstClr val="black"/>
                </a:solidFill>
              </a:rPr>
              <a:t>Learn strategies </a:t>
            </a:r>
            <a:r>
              <a:rPr lang="en-US" dirty="0">
                <a:solidFill>
                  <a:prstClr val="black"/>
                </a:solidFill>
              </a:rPr>
              <a:t>to use the </a:t>
            </a:r>
            <a:r>
              <a:rPr lang="en-US" i="1" dirty="0">
                <a:solidFill>
                  <a:prstClr val="black"/>
                </a:solidFill>
              </a:rPr>
              <a:t>Steps and Introduction to Making It Work Guide</a:t>
            </a:r>
            <a:r>
              <a:rPr lang="en-US" dirty="0">
                <a:solidFill>
                  <a:prstClr val="black"/>
                </a:solidFill>
              </a:rPr>
              <a:t> to integrate culture and language in lesson plans to assist with integration of culture and language in lesson plans for writing </a:t>
            </a:r>
          </a:p>
          <a:p>
            <a:endParaRPr lang="en-US" dirty="0"/>
          </a:p>
        </p:txBody>
      </p:sp>
    </p:spTree>
    <p:custDataLst>
      <p:tags r:id="rId1"/>
    </p:custDataLst>
    <p:extLst>
      <p:ext uri="{BB962C8B-B14F-4D97-AF65-F5344CB8AC3E}">
        <p14:creationId xmlns:p14="http://schemas.microsoft.com/office/powerpoint/2010/main" val="70639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7886" y="2382832"/>
            <a:ext cx="5402126" cy="1798742"/>
          </a:xfrm>
        </p:spPr>
        <p:txBody>
          <a:bodyPr>
            <a:normAutofit/>
          </a:bodyPr>
          <a:lstStyle/>
          <a:p>
            <a:pPr algn="ctr"/>
            <a:r>
              <a:rPr lang="en-US" sz="4800" b="1" dirty="0"/>
              <a:t>Emergent Writing</a:t>
            </a:r>
            <a:br>
              <a:rPr lang="en-US" sz="4800" b="1" dirty="0"/>
            </a:br>
            <a:r>
              <a:rPr lang="en-US" sz="2800" b="1" dirty="0"/>
              <a:t>Overview &amp; Development</a:t>
            </a:r>
            <a:endParaRPr lang="en-US" sz="4800" b="1" dirty="0"/>
          </a:p>
        </p:txBody>
      </p:sp>
      <p:pic>
        <p:nvPicPr>
          <p:cNvPr id="5" name="Picture Placeholder 4">
            <a:extLst>
              <a:ext uri="{FF2B5EF4-FFF2-40B4-BE49-F238E27FC236}">
                <a16:creationId xmlns:a16="http://schemas.microsoft.com/office/drawing/2014/main" id="{EA1E3AAE-9D88-4039-89D1-6957480538A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4155" b="4155"/>
          <a:stretch>
            <a:fillRect/>
          </a:stretch>
        </p:blipFill>
        <p:spPr/>
      </p:pic>
    </p:spTree>
    <p:custDataLst>
      <p:tags r:id="rId1"/>
    </p:custDataLst>
    <p:extLst>
      <p:ext uri="{BB962C8B-B14F-4D97-AF65-F5344CB8AC3E}">
        <p14:creationId xmlns:p14="http://schemas.microsoft.com/office/powerpoint/2010/main" val="188838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Definition of Emergent Writing</a:t>
            </a:r>
            <a:endParaRPr lang="en-US"/>
          </a:p>
        </p:txBody>
      </p:sp>
      <p:sp>
        <p:nvSpPr>
          <p:cNvPr id="3" name="Content Placeholder 2"/>
          <p:cNvSpPr>
            <a:spLocks noGrp="1"/>
          </p:cNvSpPr>
          <p:nvPr>
            <p:ph sz="half" idx="1"/>
          </p:nvPr>
        </p:nvSpPr>
        <p:spPr>
          <a:xfrm>
            <a:off x="838200" y="1825625"/>
            <a:ext cx="3797807" cy="4351338"/>
          </a:xfrm>
        </p:spPr>
        <p:txBody>
          <a:bodyPr vert="horz" lIns="91440" tIns="45720" rIns="91440" bIns="45720" rtlCol="0">
            <a:normAutofit/>
          </a:bodyPr>
          <a:lstStyle/>
          <a:p>
            <a:r>
              <a:rPr lang="en-US" sz="2000"/>
              <a:t>Children’s early attempts at writing begin with random marks and drawings and advances to invented and conventional spelling</a:t>
            </a:r>
          </a:p>
          <a:p>
            <a:r>
              <a:rPr lang="en-US" sz="2000"/>
              <a:t>Children as young as 2 years understand that writing has meaning and communicates ideas</a:t>
            </a:r>
          </a:p>
          <a:p>
            <a:endParaRPr lang="en-US" sz="2000"/>
          </a:p>
        </p:txBody>
      </p:sp>
      <p:pic>
        <p:nvPicPr>
          <p:cNvPr id="6" name="Picture 5">
            <a:extLst>
              <a:ext uri="{FF2B5EF4-FFF2-40B4-BE49-F238E27FC236}">
                <a16:creationId xmlns:a16="http://schemas.microsoft.com/office/drawing/2014/main" id="{08412662-D645-4C20-981A-67AF181ABD7F}"/>
              </a:ext>
            </a:extLst>
          </p:cNvPr>
          <p:cNvPicPr>
            <a:picLocks noChangeAspect="1"/>
          </p:cNvPicPr>
          <p:nvPr/>
        </p:nvPicPr>
        <p:blipFill rotWithShape="1">
          <a:blip r:embed="rId4">
            <a:extLst>
              <a:ext uri="{28A0092B-C50C-407E-A947-70E740481C1C}">
                <a14:useLocalDpi xmlns:a14="http://schemas.microsoft.com/office/drawing/2010/main" val="0"/>
              </a:ext>
            </a:extLst>
          </a:blip>
          <a:srcRect l="2622" r="3" b="3"/>
          <a:stretch/>
        </p:blipFill>
        <p:spPr>
          <a:xfrm>
            <a:off x="5120640" y="1904281"/>
            <a:ext cx="6233160" cy="4272681"/>
          </a:xfrm>
          <a:prstGeom prst="rect">
            <a:avLst/>
          </a:prstGeom>
        </p:spPr>
      </p:pic>
    </p:spTree>
    <p:custDataLst>
      <p:tags r:id="rId1"/>
    </p:custDataLst>
    <p:extLst>
      <p:ext uri="{BB962C8B-B14F-4D97-AF65-F5344CB8AC3E}">
        <p14:creationId xmlns:p14="http://schemas.microsoft.com/office/powerpoint/2010/main" val="38046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Stages of Emergent Writing</a:t>
            </a:r>
          </a:p>
        </p:txBody>
      </p:sp>
      <p:sp>
        <p:nvSpPr>
          <p:cNvPr id="3" name="Content Placeholder 2"/>
          <p:cNvSpPr>
            <a:spLocks noGrp="1"/>
          </p:cNvSpPr>
          <p:nvPr>
            <p:ph sz="half" idx="1"/>
          </p:nvPr>
        </p:nvSpPr>
        <p:spPr>
          <a:xfrm>
            <a:off x="537084" y="1825625"/>
            <a:ext cx="5181600" cy="4351338"/>
          </a:xfrm>
        </p:spPr>
        <p:txBody>
          <a:bodyPr anchor="ctr"/>
          <a:lstStyle/>
          <a:p>
            <a:pPr marL="0" indent="0">
              <a:buNone/>
            </a:pPr>
            <a:r>
              <a:rPr lang="en-US" dirty="0"/>
              <a:t>Children often write in drawings or scribbles without using letters.</a:t>
            </a:r>
          </a:p>
        </p:txBody>
      </p:sp>
      <p:pic>
        <p:nvPicPr>
          <p:cNvPr id="8" name="Picture 7">
            <a:extLst>
              <a:ext uri="{FF2B5EF4-FFF2-40B4-BE49-F238E27FC236}">
                <a16:creationId xmlns:a16="http://schemas.microsoft.com/office/drawing/2014/main" id="{903DB017-40DD-4A16-B555-D6EF74FCE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154" y="2179218"/>
            <a:ext cx="5294457" cy="3644151"/>
          </a:xfrm>
          <a:prstGeom prst="rect">
            <a:avLst/>
          </a:prstGeom>
          <a:ln>
            <a:solidFill>
              <a:schemeClr val="accent6">
                <a:lumMod val="50000"/>
              </a:schemeClr>
            </a:solidFill>
          </a:ln>
        </p:spPr>
      </p:pic>
    </p:spTree>
    <p:custDataLst>
      <p:tags r:id="rId1"/>
    </p:custDataLst>
    <p:extLst>
      <p:ext uri="{BB962C8B-B14F-4D97-AF65-F5344CB8AC3E}">
        <p14:creationId xmlns:p14="http://schemas.microsoft.com/office/powerpoint/2010/main" val="2473300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Stages of Emergent Writing</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8442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21608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Middle Stages of Emergent Writing Development</a:t>
            </a:r>
          </a:p>
        </p:txBody>
      </p:sp>
      <p:sp>
        <p:nvSpPr>
          <p:cNvPr id="3" name="Content Placeholder 2"/>
          <p:cNvSpPr>
            <a:spLocks noGrp="1"/>
          </p:cNvSpPr>
          <p:nvPr>
            <p:ph sz="half" idx="1"/>
          </p:nvPr>
        </p:nvSpPr>
        <p:spPr/>
        <p:txBody>
          <a:bodyPr anchor="ctr"/>
          <a:lstStyle/>
          <a:p>
            <a:pPr marL="0" indent="0">
              <a:buNone/>
            </a:pPr>
            <a:r>
              <a:rPr lang="en-US" dirty="0"/>
              <a:t>Children begin to understand that writing includes specific symbols (letters) and follow certain patterns, but they do not yet understand or have letter-sound correspondence.</a:t>
            </a:r>
          </a:p>
        </p:txBody>
      </p:sp>
      <p:pic>
        <p:nvPicPr>
          <p:cNvPr id="5" name="Picture 4" descr="drawing and wri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740" y="2393389"/>
            <a:ext cx="5080000" cy="3390900"/>
          </a:xfrm>
          <a:prstGeom prst="rect">
            <a:avLst/>
          </a:prstGeom>
        </p:spPr>
      </p:pic>
    </p:spTree>
    <p:custDataLst>
      <p:tags r:id="rId1"/>
    </p:custDataLst>
    <p:extLst>
      <p:ext uri="{BB962C8B-B14F-4D97-AF65-F5344CB8AC3E}">
        <p14:creationId xmlns:p14="http://schemas.microsoft.com/office/powerpoint/2010/main" val="295014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Stages of Emergent Writing</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30519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83497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Late Stages of Emergent Writing Development</a:t>
            </a:r>
          </a:p>
        </p:txBody>
      </p:sp>
      <p:sp>
        <p:nvSpPr>
          <p:cNvPr id="3" name="Content Placeholder 2"/>
          <p:cNvSpPr>
            <a:spLocks noGrp="1"/>
          </p:cNvSpPr>
          <p:nvPr>
            <p:ph sz="half" idx="1"/>
          </p:nvPr>
        </p:nvSpPr>
        <p:spPr/>
        <p:txBody>
          <a:bodyPr anchor="ctr"/>
          <a:lstStyle/>
          <a:p>
            <a:pPr marL="0" indent="0">
              <a:buNone/>
            </a:pPr>
            <a:r>
              <a:rPr lang="en-US" dirty="0"/>
              <a:t>Children begin to understand and intentionally use letters to represent sounds, often starting with representing beginning sounds, then moving to ending sounds, middle sounds, and invented and more conventional spelling.</a:t>
            </a:r>
          </a:p>
        </p:txBody>
      </p:sp>
      <p:pic>
        <p:nvPicPr>
          <p:cNvPr id="5" name="Picture 4" descr="girl at table wri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035" y="2743427"/>
            <a:ext cx="5080000" cy="3390900"/>
          </a:xfrm>
          <a:prstGeom prst="rect">
            <a:avLst/>
          </a:prstGeom>
        </p:spPr>
      </p:pic>
    </p:spTree>
    <p:custDataLst>
      <p:tags r:id="rId1"/>
    </p:custDataLst>
    <p:extLst>
      <p:ext uri="{BB962C8B-B14F-4D97-AF65-F5344CB8AC3E}">
        <p14:creationId xmlns:p14="http://schemas.microsoft.com/office/powerpoint/2010/main" val="351507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D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07E6644-0C55-40A9-9D27-AA557028A26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Every Individual is Rooted in Culture</a:t>
            </a:r>
          </a:p>
        </p:txBody>
      </p:sp>
      <p:pic>
        <p:nvPicPr>
          <p:cNvPr id="6" name="Picture Placeholder 5">
            <a:extLst>
              <a:ext uri="{FF2B5EF4-FFF2-40B4-BE49-F238E27FC236}">
                <a16:creationId xmlns:a16="http://schemas.microsoft.com/office/drawing/2014/main" id="{75AB6C0E-9308-4F1C-9F04-288CA575469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0364" r="10364"/>
          <a:stretch>
            <a:fillRect/>
          </a:stretch>
        </p:blipFill>
        <p:spPr>
          <a:xfrm>
            <a:off x="4277427" y="961812"/>
            <a:ext cx="6710544" cy="4930987"/>
          </a:xfrm>
          <a:prstGeom prst="rect">
            <a:avLst/>
          </a:prstGeom>
        </p:spPr>
      </p:pic>
    </p:spTree>
    <p:custDataLst>
      <p:tags r:id="rId1"/>
    </p:custDataLst>
    <p:extLst>
      <p:ext uri="{BB962C8B-B14F-4D97-AF65-F5344CB8AC3E}">
        <p14:creationId xmlns:p14="http://schemas.microsoft.com/office/powerpoint/2010/main" val="106415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 Stages of Emergent Writing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74213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9686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7886" y="2382832"/>
            <a:ext cx="5402126" cy="1798742"/>
          </a:xfrm>
        </p:spPr>
        <p:txBody>
          <a:bodyPr>
            <a:normAutofit/>
          </a:bodyPr>
          <a:lstStyle/>
          <a:p>
            <a:pPr algn="ctr"/>
            <a:r>
              <a:rPr lang="en-US" sz="4800" b="1" dirty="0"/>
              <a:t>Supporting Emergent Writing</a:t>
            </a:r>
            <a:br>
              <a:rPr lang="en-US" sz="4800" b="1" dirty="0"/>
            </a:br>
            <a:r>
              <a:rPr lang="en-US" sz="2800" b="1" dirty="0"/>
              <a:t>Practical Tips and Tools</a:t>
            </a:r>
            <a:endParaRPr lang="en-US" sz="4800" b="1" dirty="0"/>
          </a:p>
        </p:txBody>
      </p:sp>
      <p:pic>
        <p:nvPicPr>
          <p:cNvPr id="7" name="Picture Placeholder 6" descr="boy at easel.jpg"/>
          <p:cNvPicPr>
            <a:picLocks noGrp="1" noChangeAspect="1"/>
          </p:cNvPicPr>
          <p:nvPr>
            <p:ph type="pic" idx="1"/>
          </p:nvPr>
        </p:nvPicPr>
        <p:blipFill>
          <a:blip r:embed="rId4">
            <a:extLst>
              <a:ext uri="{28A0092B-C50C-407E-A947-70E740481C1C}">
                <a14:useLocalDpi xmlns:a14="http://schemas.microsoft.com/office/drawing/2010/main" val="0"/>
              </a:ext>
            </a:extLst>
          </a:blip>
          <a:srcRect l="29551" r="29551"/>
          <a:stretch>
            <a:fillRect/>
          </a:stretch>
        </p:blipFill>
        <p:spPr/>
      </p:pic>
    </p:spTree>
    <p:custDataLst>
      <p:tags r:id="rId1"/>
    </p:custDataLst>
    <p:extLst>
      <p:ext uri="{BB962C8B-B14F-4D97-AF65-F5344CB8AC3E}">
        <p14:creationId xmlns:p14="http://schemas.microsoft.com/office/powerpoint/2010/main" val="14724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A87E-944E-4FE6-B3A5-1A3756A387AB}"/>
              </a:ext>
            </a:extLst>
          </p:cNvPr>
          <p:cNvSpPr>
            <a:spLocks noGrp="1"/>
          </p:cNvSpPr>
          <p:nvPr>
            <p:ph type="title"/>
          </p:nvPr>
        </p:nvSpPr>
        <p:spPr>
          <a:xfrm>
            <a:off x="287867" y="-182033"/>
            <a:ext cx="7143432" cy="1875365"/>
          </a:xfrm>
        </p:spPr>
        <p:txBody>
          <a:bodyPr vert="horz" lIns="91440" tIns="45720" rIns="91440" bIns="45720" rtlCol="0" anchor="ctr">
            <a:normAutofit/>
          </a:bodyPr>
          <a:lstStyle/>
          <a:p>
            <a:pPr algn="ctr"/>
            <a:r>
              <a:rPr lang="en-US" b="1" dirty="0"/>
              <a:t>Parent, Family, and Community  Engagement </a:t>
            </a:r>
          </a:p>
        </p:txBody>
      </p:sp>
      <p:sp>
        <p:nvSpPr>
          <p:cNvPr id="4" name="Text Placeholder 3">
            <a:extLst>
              <a:ext uri="{FF2B5EF4-FFF2-40B4-BE49-F238E27FC236}">
                <a16:creationId xmlns:a16="http://schemas.microsoft.com/office/drawing/2014/main" id="{598B1037-ADB9-4B4F-B80E-A2308231AFA0}"/>
              </a:ext>
            </a:extLst>
          </p:cNvPr>
          <p:cNvSpPr>
            <a:spLocks noGrp="1"/>
          </p:cNvSpPr>
          <p:nvPr>
            <p:ph type="body" sz="half" idx="2"/>
          </p:nvPr>
        </p:nvSpPr>
        <p:spPr>
          <a:xfrm>
            <a:off x="897467" y="1693332"/>
            <a:ext cx="6358997" cy="4512205"/>
          </a:xfrm>
        </p:spPr>
        <p:txBody>
          <a:bodyPr vert="horz" lIns="91440" tIns="45720" rIns="91440" bIns="45720" rtlCol="0" anchor="ctr">
            <a:normAutofit/>
          </a:bodyPr>
          <a:lstStyle/>
          <a:p>
            <a:r>
              <a:rPr lang="en-US" sz="3200" dirty="0"/>
              <a:t>Culturally and linguistically responsive environments can only be created by engaging and partnering with families, Elders, and the community. Establishing a partnership with families and the community is crucial for children’s learning and later success </a:t>
            </a:r>
            <a:r>
              <a:rPr lang="en-US" sz="3200"/>
              <a:t>in life.</a:t>
            </a:r>
            <a:r>
              <a:rPr lang="en-US" sz="1800"/>
              <a:t> </a:t>
            </a:r>
            <a:endParaRPr lang="en-US" sz="1800" dirty="0"/>
          </a:p>
        </p:txBody>
      </p:sp>
      <p:pic>
        <p:nvPicPr>
          <p:cNvPr id="8" name="Picture Placeholder 7" descr="A picture containing photo, wall, indoor&#10;&#10;Description automatically generated">
            <a:extLst>
              <a:ext uri="{FF2B5EF4-FFF2-40B4-BE49-F238E27FC236}">
                <a16:creationId xmlns:a16="http://schemas.microsoft.com/office/drawing/2014/main" id="{029E931A-15C7-43EF-806F-1CF39E43717B}"/>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2" b="3864"/>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custDataLst>
      <p:tags r:id="rId1"/>
    </p:custDataLst>
    <p:extLst>
      <p:ext uri="{BB962C8B-B14F-4D97-AF65-F5344CB8AC3E}">
        <p14:creationId xmlns:p14="http://schemas.microsoft.com/office/powerpoint/2010/main" val="305314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14E5-37FF-4ACC-9EC1-97F413A4AE8D}"/>
              </a:ext>
            </a:extLst>
          </p:cNvPr>
          <p:cNvSpPr>
            <a:spLocks noGrp="1"/>
          </p:cNvSpPr>
          <p:nvPr>
            <p:ph type="title"/>
          </p:nvPr>
        </p:nvSpPr>
        <p:spPr>
          <a:xfrm>
            <a:off x="839788" y="457200"/>
            <a:ext cx="9338685" cy="678873"/>
          </a:xfrm>
        </p:spPr>
        <p:txBody>
          <a:bodyPr>
            <a:noAutofit/>
          </a:bodyPr>
          <a:lstStyle/>
          <a:p>
            <a:pPr algn="ctr"/>
            <a:r>
              <a:rPr lang="en-US" sz="4400" dirty="0"/>
              <a:t>Creating A Learning Environment</a:t>
            </a:r>
          </a:p>
        </p:txBody>
      </p:sp>
      <p:sp>
        <p:nvSpPr>
          <p:cNvPr id="4" name="Text Placeholder 3">
            <a:extLst>
              <a:ext uri="{FF2B5EF4-FFF2-40B4-BE49-F238E27FC236}">
                <a16:creationId xmlns:a16="http://schemas.microsoft.com/office/drawing/2014/main" id="{8B898079-3076-413A-A85B-A8896220C8B9}"/>
              </a:ext>
            </a:extLst>
          </p:cNvPr>
          <p:cNvSpPr>
            <a:spLocks noGrp="1"/>
          </p:cNvSpPr>
          <p:nvPr>
            <p:ph type="body" sz="half" idx="2"/>
          </p:nvPr>
        </p:nvSpPr>
        <p:spPr>
          <a:xfrm>
            <a:off x="7022090" y="1688523"/>
            <a:ext cx="3932237" cy="3811588"/>
          </a:xfrm>
        </p:spPr>
        <p:txBody>
          <a:bodyPr>
            <a:normAutofit/>
          </a:bodyPr>
          <a:lstStyle/>
          <a:p>
            <a:pPr>
              <a:lnSpc>
                <a:spcPct val="150000"/>
              </a:lnSpc>
            </a:pPr>
            <a:r>
              <a:rPr lang="en-US" sz="1800" b="1" dirty="0"/>
              <a:t>To ensure that you are fully supporting children’s learning, you must understand what is valued, honored, and expected in each child’s home culture and be able to explain exactly how and what you are doing to support and take advantage of each child’s optimal ways of learning. </a:t>
            </a:r>
          </a:p>
        </p:txBody>
      </p:sp>
      <p:pic>
        <p:nvPicPr>
          <p:cNvPr id="5" name="Picture Placeholder 5" descr="A group of people in a room&#10;&#10;Description automatically generated">
            <a:extLst>
              <a:ext uri="{FF2B5EF4-FFF2-40B4-BE49-F238E27FC236}">
                <a16:creationId xmlns:a16="http://schemas.microsoft.com/office/drawing/2014/main" id="{1D01C2CD-8894-4386-8CC6-ED7B2A8A83F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4565" r="4565"/>
          <a:stretch>
            <a:fillRect/>
          </a:stretch>
        </p:blipFill>
        <p:spPr>
          <a:xfrm>
            <a:off x="513711" y="1436333"/>
            <a:ext cx="6172200" cy="4533900"/>
          </a:xfrm>
        </p:spPr>
      </p:pic>
    </p:spTree>
    <p:custDataLst>
      <p:tags r:id="rId1"/>
    </p:custDataLst>
    <p:extLst>
      <p:ext uri="{BB962C8B-B14F-4D97-AF65-F5344CB8AC3E}">
        <p14:creationId xmlns:p14="http://schemas.microsoft.com/office/powerpoint/2010/main" val="245196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the Earliest Stages of Writing</a:t>
            </a:r>
          </a:p>
        </p:txBody>
      </p:sp>
      <p:sp>
        <p:nvSpPr>
          <p:cNvPr id="3" name="Content Placeholder 2"/>
          <p:cNvSpPr>
            <a:spLocks noGrp="1"/>
          </p:cNvSpPr>
          <p:nvPr>
            <p:ph sz="half" idx="1"/>
          </p:nvPr>
        </p:nvSpPr>
        <p:spPr>
          <a:xfrm>
            <a:off x="550174" y="1812531"/>
            <a:ext cx="5181600" cy="4351338"/>
          </a:xfrm>
        </p:spPr>
        <p:txBody>
          <a:bodyPr/>
          <a:lstStyle/>
          <a:p>
            <a:pPr>
              <a:spcBef>
                <a:spcPts val="0"/>
              </a:spcBef>
              <a:spcAft>
                <a:spcPts val="1200"/>
              </a:spcAft>
            </a:pPr>
            <a:r>
              <a:rPr lang="en-US" dirty="0"/>
              <a:t>To support pre-drawing, early drawing, and scribbling:</a:t>
            </a:r>
          </a:p>
          <a:p>
            <a:pPr lvl="1">
              <a:spcBef>
                <a:spcPts val="0"/>
              </a:spcBef>
              <a:spcAft>
                <a:spcPts val="1200"/>
              </a:spcAft>
            </a:pPr>
            <a:r>
              <a:rPr lang="en-US" dirty="0"/>
              <a:t>Provide writing materials for children and encourage their use</a:t>
            </a:r>
          </a:p>
          <a:p>
            <a:pPr lvl="1">
              <a:spcBef>
                <a:spcPts val="0"/>
              </a:spcBef>
              <a:spcAft>
                <a:spcPts val="1200"/>
              </a:spcAft>
            </a:pPr>
            <a:r>
              <a:rPr lang="en-US" dirty="0"/>
              <a:t>If children can talk, ask them to tell you about their drawing</a:t>
            </a:r>
          </a:p>
          <a:p>
            <a:pPr lvl="1">
              <a:spcBef>
                <a:spcPts val="0"/>
              </a:spcBef>
              <a:spcAft>
                <a:spcPts val="1200"/>
              </a:spcAft>
            </a:pPr>
            <a:r>
              <a:rPr lang="en-US" dirty="0"/>
              <a:t>Revisit children’s drawing the next day and have children again tell you what it is or says</a:t>
            </a:r>
          </a:p>
        </p:txBody>
      </p:sp>
      <p:pic>
        <p:nvPicPr>
          <p:cNvPr id="6" name="Picture 5">
            <a:extLst>
              <a:ext uri="{FF2B5EF4-FFF2-40B4-BE49-F238E27FC236}">
                <a16:creationId xmlns:a16="http://schemas.microsoft.com/office/drawing/2014/main" id="{2CF70224-BDC6-4F09-9574-14EA27918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118" y="1812531"/>
            <a:ext cx="4598893" cy="4027408"/>
          </a:xfrm>
          <a:prstGeom prst="rect">
            <a:avLst/>
          </a:prstGeom>
        </p:spPr>
      </p:pic>
    </p:spTree>
    <p:custDataLst>
      <p:tags r:id="rId1"/>
    </p:custDataLst>
    <p:extLst>
      <p:ext uri="{BB962C8B-B14F-4D97-AF65-F5344CB8AC3E}">
        <p14:creationId xmlns:p14="http://schemas.microsoft.com/office/powerpoint/2010/main" val="3383298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Supporting Middle and Later Stages of Writing</a:t>
            </a:r>
          </a:p>
        </p:txBody>
      </p:sp>
      <p:sp>
        <p:nvSpPr>
          <p:cNvPr id="4" name="Content Placeholder 3"/>
          <p:cNvSpPr>
            <a:spLocks noGrp="1"/>
          </p:cNvSpPr>
          <p:nvPr>
            <p:ph sz="half" idx="2"/>
          </p:nvPr>
        </p:nvSpPr>
        <p:spPr>
          <a:xfrm>
            <a:off x="6407856" y="1825625"/>
            <a:ext cx="5181600" cy="4351338"/>
          </a:xfrm>
        </p:spPr>
        <p:txBody>
          <a:bodyPr>
            <a:normAutofit fontScale="92500" lnSpcReduction="20000"/>
          </a:bodyPr>
          <a:lstStyle/>
          <a:p>
            <a:pPr>
              <a:spcAft>
                <a:spcPts val="600"/>
              </a:spcAft>
            </a:pPr>
            <a:r>
              <a:rPr lang="en-US" dirty="0"/>
              <a:t>Start with name writing</a:t>
            </a:r>
          </a:p>
          <a:p>
            <a:pPr>
              <a:spcAft>
                <a:spcPts val="600"/>
              </a:spcAft>
            </a:pPr>
            <a:r>
              <a:rPr lang="en-US" dirty="0"/>
              <a:t>Model writing throughout the day and in different contexts</a:t>
            </a:r>
          </a:p>
          <a:p>
            <a:pPr>
              <a:spcAft>
                <a:spcPts val="600"/>
              </a:spcAft>
            </a:pPr>
            <a:r>
              <a:rPr lang="en-US" dirty="0"/>
              <a:t>Engage in shared and independent writing with children</a:t>
            </a:r>
          </a:p>
          <a:p>
            <a:pPr>
              <a:spcAft>
                <a:spcPts val="600"/>
              </a:spcAft>
            </a:pPr>
            <a:r>
              <a:rPr lang="en-US" dirty="0"/>
              <a:t>Include authentic opportunities for writing throughout the day</a:t>
            </a:r>
          </a:p>
          <a:p>
            <a:pPr>
              <a:spcAft>
                <a:spcPts val="600"/>
              </a:spcAft>
            </a:pPr>
            <a:r>
              <a:rPr lang="en-US" dirty="0"/>
              <a:t>Encourage peer scaffolding</a:t>
            </a:r>
          </a:p>
          <a:p>
            <a:pPr marL="0" indent="0">
              <a:buNone/>
            </a:pPr>
            <a:endParaRPr lang="en-US" sz="1700" dirty="0"/>
          </a:p>
          <a:p>
            <a:pPr marL="0" indent="0">
              <a:spcBef>
                <a:spcPts val="0"/>
              </a:spcBef>
              <a:buNone/>
            </a:pPr>
            <a:r>
              <a:rPr lang="en-US" sz="2400" dirty="0"/>
              <a:t>Remember… you are supporting a </a:t>
            </a:r>
            <a:r>
              <a:rPr lang="en-US" sz="2400" i="1" dirty="0"/>
              <a:t>process</a:t>
            </a:r>
            <a:r>
              <a:rPr lang="en-US" sz="2400" dirty="0"/>
              <a:t>, not an outcome.</a:t>
            </a:r>
          </a:p>
        </p:txBody>
      </p:sp>
      <p:pic>
        <p:nvPicPr>
          <p:cNvPr id="5" name="Picture 4">
            <a:extLst>
              <a:ext uri="{FF2B5EF4-FFF2-40B4-BE49-F238E27FC236}">
                <a16:creationId xmlns:a16="http://schemas.microsoft.com/office/drawing/2014/main" id="{DCFF2723-838E-49ED-8C2C-272E3FB7B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44" y="1921808"/>
            <a:ext cx="5080000" cy="3564591"/>
          </a:xfrm>
          <a:prstGeom prst="rect">
            <a:avLst/>
          </a:prstGeom>
        </p:spPr>
      </p:pic>
    </p:spTree>
    <p:custDataLst>
      <p:tags r:id="rId1"/>
    </p:custDataLst>
    <p:extLst>
      <p:ext uri="{BB962C8B-B14F-4D97-AF65-F5344CB8AC3E}">
        <p14:creationId xmlns:p14="http://schemas.microsoft.com/office/powerpoint/2010/main" val="3922575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Supporting the Emergent Writing of </a:t>
            </a:r>
            <a:r>
              <a:rPr lang="en-US" i="1" dirty="0"/>
              <a:t>All </a:t>
            </a:r>
            <a:r>
              <a:rPr lang="en-US" dirty="0"/>
              <a:t>Children</a:t>
            </a:r>
          </a:p>
        </p:txBody>
      </p:sp>
      <p:sp>
        <p:nvSpPr>
          <p:cNvPr id="3" name="Content Placeholder 2"/>
          <p:cNvSpPr>
            <a:spLocks noGrp="1"/>
          </p:cNvSpPr>
          <p:nvPr>
            <p:ph sz="half" idx="1"/>
          </p:nvPr>
        </p:nvSpPr>
        <p:spPr/>
        <p:txBody>
          <a:bodyPr>
            <a:noAutofit/>
          </a:bodyPr>
          <a:lstStyle/>
          <a:p>
            <a:r>
              <a:rPr lang="en-US" sz="2400" dirty="0"/>
              <a:t>Accept all levels of children’s writing </a:t>
            </a:r>
          </a:p>
          <a:p>
            <a:r>
              <a:rPr lang="en-US" sz="2400" dirty="0"/>
              <a:t>Accept children’s writing errors as learning or teaching opportunities </a:t>
            </a:r>
          </a:p>
          <a:p>
            <a:r>
              <a:rPr lang="en-US" sz="2400" dirty="0"/>
              <a:t>Be mindful of children’s physical abilities to write</a:t>
            </a:r>
          </a:p>
          <a:p>
            <a:r>
              <a:rPr lang="en-US" sz="2400" dirty="0"/>
              <a:t>Allow children to write in whatever language they are most comfortable</a:t>
            </a:r>
          </a:p>
          <a:p>
            <a:pPr lvl="1"/>
            <a:r>
              <a:rPr lang="en-US" dirty="0"/>
              <a:t>Be aware of general differences between writing in English and writing in children’s tribal language</a:t>
            </a:r>
          </a:p>
        </p:txBody>
      </p:sp>
      <p:pic>
        <p:nvPicPr>
          <p:cNvPr id="7" name="Picture 6" descr="writing in noteboo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51" y="1931597"/>
            <a:ext cx="5874809" cy="3921435"/>
          </a:xfrm>
          <a:prstGeom prst="rect">
            <a:avLst/>
          </a:prstGeom>
        </p:spPr>
      </p:pic>
    </p:spTree>
    <p:custDataLst>
      <p:tags r:id="rId1"/>
    </p:custDataLst>
    <p:extLst>
      <p:ext uri="{BB962C8B-B14F-4D97-AF65-F5344CB8AC3E}">
        <p14:creationId xmlns:p14="http://schemas.microsoft.com/office/powerpoint/2010/main" val="246254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04B2-1F12-48BE-8BEB-2FA80FD28963}"/>
              </a:ext>
            </a:extLst>
          </p:cNvPr>
          <p:cNvSpPr>
            <a:spLocks noGrp="1"/>
          </p:cNvSpPr>
          <p:nvPr>
            <p:ph type="title"/>
          </p:nvPr>
        </p:nvSpPr>
        <p:spPr>
          <a:xfrm>
            <a:off x="839788" y="197224"/>
            <a:ext cx="6720260" cy="870384"/>
          </a:xfrm>
        </p:spPr>
        <p:txBody>
          <a:bodyPr>
            <a:normAutofit/>
          </a:bodyPr>
          <a:lstStyle/>
          <a:p>
            <a:r>
              <a:rPr lang="en-US" dirty="0">
                <a:cs typeface="Calibri Light"/>
              </a:rPr>
              <a:t>Prewriting Strategy: Story Knife</a:t>
            </a:r>
            <a:endParaRPr lang="en-US" dirty="0"/>
          </a:p>
        </p:txBody>
      </p:sp>
      <p:sp>
        <p:nvSpPr>
          <p:cNvPr id="4" name="Text Placeholder 3">
            <a:extLst>
              <a:ext uri="{FF2B5EF4-FFF2-40B4-BE49-F238E27FC236}">
                <a16:creationId xmlns:a16="http://schemas.microsoft.com/office/drawing/2014/main" id="{4F923510-A5D9-4553-A185-2F345480E45B}"/>
              </a:ext>
            </a:extLst>
          </p:cNvPr>
          <p:cNvSpPr>
            <a:spLocks noGrp="1"/>
          </p:cNvSpPr>
          <p:nvPr>
            <p:ph type="body" sz="half" idx="2"/>
          </p:nvPr>
        </p:nvSpPr>
        <p:spPr/>
        <p:txBody>
          <a:bodyPr vert="horz" lIns="91440" tIns="45720" rIns="91440" bIns="45720" rtlCol="0" anchor="t">
            <a:normAutofit/>
          </a:bodyPr>
          <a:lstStyle/>
          <a:p>
            <a:pPr marL="285750" indent="-285750">
              <a:buChar char="•"/>
            </a:pPr>
            <a:r>
              <a:rPr lang="en-US" sz="2400" dirty="0">
                <a:cs typeface="Calibri"/>
              </a:rPr>
              <a:t>What is story knifing?</a:t>
            </a:r>
          </a:p>
          <a:p>
            <a:pPr marL="285750" indent="-285750">
              <a:buChar char="•"/>
            </a:pPr>
            <a:r>
              <a:rPr lang="en-US" sz="2400" dirty="0">
                <a:cs typeface="Calibri"/>
              </a:rPr>
              <a:t>Drawing while storytelling</a:t>
            </a:r>
          </a:p>
          <a:p>
            <a:pPr marL="285750" indent="-285750">
              <a:buChar char="•"/>
            </a:pPr>
            <a:r>
              <a:rPr lang="en-US" sz="2400" dirty="0">
                <a:cs typeface="Calibri"/>
              </a:rPr>
              <a:t>Peer-to-peer interaction</a:t>
            </a:r>
          </a:p>
          <a:p>
            <a:pPr marL="285750" indent="-285750">
              <a:buChar char="•"/>
            </a:pPr>
            <a:r>
              <a:rPr lang="en-US" sz="2400" dirty="0">
                <a:cs typeface="Calibri"/>
              </a:rPr>
              <a:t>Drawing as a prewriting strategy</a:t>
            </a:r>
          </a:p>
          <a:p>
            <a:pPr marL="285750" indent="-285750">
              <a:buChar char="•"/>
            </a:pPr>
            <a:endParaRPr lang="en-US" dirty="0">
              <a:cs typeface="Calibri"/>
            </a:endParaRPr>
          </a:p>
        </p:txBody>
      </p:sp>
      <p:pic>
        <p:nvPicPr>
          <p:cNvPr id="13" name="Picture 13" descr="A stack of flyers on a table&#10;&#10;Description generated with high confidence">
            <a:extLst>
              <a:ext uri="{FF2B5EF4-FFF2-40B4-BE49-F238E27FC236}">
                <a16:creationId xmlns:a16="http://schemas.microsoft.com/office/drawing/2014/main" id="{6E3EB81E-6E54-435A-BCF8-61EAB45EE4E8}"/>
              </a:ext>
            </a:extLst>
          </p:cNvPr>
          <p:cNvPicPr>
            <a:picLocks noGrp="1" noChangeAspect="1"/>
          </p:cNvPicPr>
          <p:nvPr>
            <p:ph type="pic" idx="1"/>
          </p:nvPr>
        </p:nvPicPr>
        <p:blipFill rotWithShape="1">
          <a:blip r:embed="rId2"/>
          <a:srcRect t="1029" b="1029"/>
          <a:stretch/>
        </p:blipFill>
        <p:spPr>
          <a:xfrm>
            <a:off x="5864505" y="1623419"/>
            <a:ext cx="4370296" cy="3385984"/>
          </a:xfrm>
          <a:prstGeom prst="rect">
            <a:avLst/>
          </a:prstGeom>
        </p:spPr>
      </p:pic>
      <p:sp>
        <p:nvSpPr>
          <p:cNvPr id="15" name="TextBox 14">
            <a:extLst>
              <a:ext uri="{FF2B5EF4-FFF2-40B4-BE49-F238E27FC236}">
                <a16:creationId xmlns:a16="http://schemas.microsoft.com/office/drawing/2014/main" id="{54330059-1AD4-44DA-A4A1-5188EECF8A07}"/>
              </a:ext>
            </a:extLst>
          </p:cNvPr>
          <p:cNvSpPr txBox="1"/>
          <p:nvPr/>
        </p:nvSpPr>
        <p:spPr>
          <a:xfrm>
            <a:off x="5522260" y="5038164"/>
            <a:ext cx="51636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dirty="0" err="1">
                <a:cs typeface="Calibri"/>
              </a:rPr>
              <a:t>Tamaa-i-tamakut</a:t>
            </a:r>
            <a:r>
              <a:rPr lang="en-US" sz="1600" b="1" i="1" dirty="0">
                <a:cs typeface="Calibri"/>
              </a:rPr>
              <a:t> </a:t>
            </a:r>
            <a:r>
              <a:rPr lang="en-US" sz="1600" b="1" i="1" dirty="0" err="1">
                <a:cs typeface="Calibri"/>
              </a:rPr>
              <a:t>yaaruitni</a:t>
            </a:r>
            <a:r>
              <a:rPr lang="en-US" sz="1600" b="1" i="1" dirty="0">
                <a:cs typeface="Calibri"/>
              </a:rPr>
              <a:t> pencil-</a:t>
            </a:r>
            <a:r>
              <a:rPr lang="en-US" sz="1600" b="1" i="1" dirty="0" err="1">
                <a:cs typeface="Calibri"/>
              </a:rPr>
              <a:t>aaqelqaqut</a:t>
            </a:r>
            <a:r>
              <a:rPr lang="en-US" sz="1600" b="1" i="1" dirty="0">
                <a:cs typeface="Calibri"/>
              </a:rPr>
              <a:t> </a:t>
            </a:r>
            <a:r>
              <a:rPr lang="en-US" sz="1600" b="1" i="1" dirty="0" err="1">
                <a:cs typeface="Calibri"/>
              </a:rPr>
              <a:t>wangkuta</a:t>
            </a:r>
            <a:r>
              <a:rPr lang="en-US" sz="1600" b="1" i="1" dirty="0">
                <a:cs typeface="Calibri"/>
              </a:rPr>
              <a:t>.</a:t>
            </a:r>
          </a:p>
          <a:p>
            <a:r>
              <a:rPr lang="en-US" sz="1600" dirty="0">
                <a:cs typeface="Calibri"/>
              </a:rPr>
              <a:t>(The story knives were our pencils.)- Neva Rivers, 2002</a:t>
            </a:r>
            <a:endParaRPr lang="en-US" sz="1600" b="1" i="1" dirty="0">
              <a:cs typeface="Calibri"/>
            </a:endParaRPr>
          </a:p>
        </p:txBody>
      </p:sp>
    </p:spTree>
    <p:extLst>
      <p:ext uri="{BB962C8B-B14F-4D97-AF65-F5344CB8AC3E}">
        <p14:creationId xmlns:p14="http://schemas.microsoft.com/office/powerpoint/2010/main" val="172302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Writing in Your Setting</a:t>
            </a:r>
          </a:p>
        </p:txBody>
      </p:sp>
      <p:sp>
        <p:nvSpPr>
          <p:cNvPr id="3" name="Content Placeholder 2"/>
          <p:cNvSpPr>
            <a:spLocks noGrp="1"/>
          </p:cNvSpPr>
          <p:nvPr>
            <p:ph idx="1"/>
          </p:nvPr>
        </p:nvSpPr>
        <p:spPr/>
        <p:txBody>
          <a:bodyPr/>
          <a:lstStyle/>
          <a:p>
            <a:r>
              <a:rPr lang="en-US" dirty="0"/>
              <a:t>Select samples of children’s writing from your care setting, and review their drawing and writing</a:t>
            </a:r>
          </a:p>
          <a:p>
            <a:r>
              <a:rPr lang="en-US" dirty="0"/>
              <a:t>In which stage(s) of emergent writing are children?</a:t>
            </a:r>
          </a:p>
          <a:p>
            <a:pPr lvl="1"/>
            <a:r>
              <a:rPr lang="en-US" dirty="0"/>
              <a:t>Don’t forget to consider whether the sample shows children’s teacher-supported or independent writing</a:t>
            </a:r>
          </a:p>
          <a:p>
            <a:r>
              <a:rPr lang="en-US" dirty="0"/>
              <a:t>What supports can you put in place during writing for children to help them develop in this area?</a:t>
            </a:r>
          </a:p>
          <a:p>
            <a:r>
              <a:rPr lang="en-US" dirty="0"/>
              <a:t>What learning opportunities can you put in place to encourage children to practice writing in a fun and meaningful way? </a:t>
            </a:r>
          </a:p>
        </p:txBody>
      </p:sp>
    </p:spTree>
    <p:custDataLst>
      <p:tags r:id="rId1"/>
    </p:custDataLst>
    <p:extLst>
      <p:ext uri="{BB962C8B-B14F-4D97-AF65-F5344CB8AC3E}">
        <p14:creationId xmlns:p14="http://schemas.microsoft.com/office/powerpoint/2010/main" val="125540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70BCA-34A3-4BF4-AD33-179CC5367B99}"/>
              </a:ext>
            </a:extLst>
          </p:cNvPr>
          <p:cNvSpPr>
            <a:spLocks noGrp="1"/>
          </p:cNvSpPr>
          <p:nvPr>
            <p:ph type="title"/>
          </p:nvPr>
        </p:nvSpPr>
        <p:spPr/>
        <p:txBody>
          <a:bodyPr/>
          <a:lstStyle/>
          <a:p>
            <a:r>
              <a:rPr lang="en-US" dirty="0"/>
              <a:t>Review</a:t>
            </a:r>
          </a:p>
        </p:txBody>
      </p:sp>
      <p:pic>
        <p:nvPicPr>
          <p:cNvPr id="4" name="Picture 3">
            <a:extLst>
              <a:ext uri="{FF2B5EF4-FFF2-40B4-BE49-F238E27FC236}">
                <a16:creationId xmlns:a16="http://schemas.microsoft.com/office/drawing/2014/main" id="{395B982F-0921-4AB4-8144-E978B7475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212" y="1889503"/>
            <a:ext cx="3406588" cy="3792070"/>
          </a:xfrm>
          <a:prstGeom prst="ellipse">
            <a:avLst/>
          </a:prstGeom>
          <a:ln>
            <a:noFill/>
          </a:ln>
          <a:effectLst>
            <a:softEdge rad="112500"/>
          </a:effectLst>
        </p:spPr>
      </p:pic>
      <p:pic>
        <p:nvPicPr>
          <p:cNvPr id="8" name="Picture 7">
            <a:extLst>
              <a:ext uri="{FF2B5EF4-FFF2-40B4-BE49-F238E27FC236}">
                <a16:creationId xmlns:a16="http://schemas.microsoft.com/office/drawing/2014/main" id="{8D8AD004-6870-4815-BE5B-41D8CF770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789" y="2003611"/>
            <a:ext cx="3406588" cy="3677961"/>
          </a:xfrm>
          <a:prstGeom prst="ellipse">
            <a:avLst/>
          </a:prstGeom>
          <a:ln>
            <a:noFill/>
          </a:ln>
          <a:effectLst>
            <a:softEdge rad="112500"/>
          </a:effectLst>
        </p:spPr>
      </p:pic>
      <p:pic>
        <p:nvPicPr>
          <p:cNvPr id="12" name="Content Placeholder 11">
            <a:extLst>
              <a:ext uri="{FF2B5EF4-FFF2-40B4-BE49-F238E27FC236}">
                <a16:creationId xmlns:a16="http://schemas.microsoft.com/office/drawing/2014/main" id="{63399B37-E5C5-45C4-9EEB-89F579015C3C}"/>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30306" y="2003611"/>
            <a:ext cx="3518648" cy="367796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17655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598E-CA6E-456D-A963-516CD205518A}"/>
              </a:ext>
            </a:extLst>
          </p:cNvPr>
          <p:cNvSpPr>
            <a:spLocks noGrp="1"/>
          </p:cNvSpPr>
          <p:nvPr>
            <p:ph type="title"/>
          </p:nvPr>
        </p:nvSpPr>
        <p:spPr/>
        <p:txBody>
          <a:bodyPr>
            <a:normAutofit/>
          </a:bodyPr>
          <a:lstStyle/>
          <a:p>
            <a:pPr algn="ctr"/>
            <a:r>
              <a:rPr lang="en-US" sz="3600" dirty="0"/>
              <a:t>Two-Eyed Seeing</a:t>
            </a:r>
          </a:p>
        </p:txBody>
      </p:sp>
      <p:sp>
        <p:nvSpPr>
          <p:cNvPr id="3" name="TextBox 2">
            <a:extLst>
              <a:ext uri="{FF2B5EF4-FFF2-40B4-BE49-F238E27FC236}">
                <a16:creationId xmlns:a16="http://schemas.microsoft.com/office/drawing/2014/main" id="{20C772FF-2708-439D-87B1-EB5F069C2E9F}"/>
              </a:ext>
            </a:extLst>
          </p:cNvPr>
          <p:cNvSpPr txBox="1"/>
          <p:nvPr/>
        </p:nvSpPr>
        <p:spPr>
          <a:xfrm>
            <a:off x="942975" y="1874728"/>
            <a:ext cx="9496425" cy="2739211"/>
          </a:xfrm>
          <a:prstGeom prst="rect">
            <a:avLst/>
          </a:prstGeom>
          <a:noFill/>
        </p:spPr>
        <p:txBody>
          <a:bodyPr wrap="square" rtlCol="0" anchor="t">
            <a:spAutoFit/>
          </a:bodyPr>
          <a:lstStyle/>
          <a:p>
            <a:pPr algn="ctr">
              <a:defRPr/>
            </a:pPr>
            <a:r>
              <a:rPr kumimoji="0" lang="en-US" sz="2400" b="0" i="1" u="none" strike="noStrike" kern="1200" cap="none" spc="0" normalizeH="0" baseline="0" noProof="0" dirty="0">
                <a:ln>
                  <a:noFill/>
                </a:ln>
                <a:effectLst/>
                <a:uLnTx/>
                <a:uFillTx/>
                <a:latin typeface="Calibri"/>
                <a:ea typeface="+mn-ea"/>
                <a:cs typeface="+mn-cs"/>
              </a:rPr>
              <a:t>“Two-Eyed Seeing asks us to see our strengths, the best in our ways of knowing, while also asking us to respect and celebrate our differences. Two-Eyed Seeing acknowledges the necessity of formal structure yet that it must be </a:t>
            </a:r>
            <a:r>
              <a:rPr lang="en-US" sz="2400" i="1" dirty="0">
                <a:latin typeface="Calibri"/>
              </a:rPr>
              <a:t>permeable </a:t>
            </a:r>
            <a:r>
              <a:rPr kumimoji="0" lang="en-US" sz="2400" b="0" i="1" u="none" strike="noStrike" kern="1200" cap="none" spc="0" normalizeH="0" baseline="0" noProof="0" dirty="0">
                <a:ln>
                  <a:noFill/>
                </a:ln>
                <a:effectLst/>
                <a:uLnTx/>
                <a:uFillTx/>
                <a:latin typeface="Calibri"/>
                <a:ea typeface="+mn-ea"/>
                <a:cs typeface="+mn-cs"/>
              </a:rPr>
              <a:t>to and receptive of new understandings and opportunities, i.e., understandings associated with ‘Spirit of the East’ which brings the ‘gift of newness, of transformation.’”</a:t>
            </a:r>
            <a:endParaRPr kumimoji="0" lang="en-US" sz="2400" b="0" i="0" u="none" strike="noStrike" kern="1200" cap="none" spc="0" normalizeH="0" baseline="0" noProof="0" dirty="0">
              <a:ln>
                <a:noFill/>
              </a:ln>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63938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45B810-1255-4EBC-B0D3-2A3E4FC88D0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851" t="17362" r="14447" b="18876"/>
          <a:stretch/>
        </p:blipFill>
        <p:spPr>
          <a:xfrm>
            <a:off x="981559" y="1565327"/>
            <a:ext cx="10228882" cy="4602998"/>
          </a:xfrm>
        </p:spPr>
      </p:pic>
      <p:sp>
        <p:nvSpPr>
          <p:cNvPr id="2" name="Title 1">
            <a:extLst>
              <a:ext uri="{FF2B5EF4-FFF2-40B4-BE49-F238E27FC236}">
                <a16:creationId xmlns:a16="http://schemas.microsoft.com/office/drawing/2014/main" id="{8FA49331-464F-4AEE-BFD9-37FEAF04B3C2}"/>
              </a:ext>
            </a:extLst>
          </p:cNvPr>
          <p:cNvSpPr>
            <a:spLocks noGrp="1"/>
          </p:cNvSpPr>
          <p:nvPr>
            <p:ph type="title"/>
          </p:nvPr>
        </p:nvSpPr>
        <p:spPr>
          <a:xfrm>
            <a:off x="495300" y="350838"/>
            <a:ext cx="10515600" cy="962459"/>
          </a:xfrm>
        </p:spPr>
        <p:txBody>
          <a:bodyPr>
            <a:normAutofit/>
          </a:bodyPr>
          <a:lstStyle/>
          <a:p>
            <a:pPr algn="ctr"/>
            <a:r>
              <a:rPr lang="en-US" sz="4000" dirty="0"/>
              <a:t>Emergent Writing Stretches Across ELOF Domains</a:t>
            </a:r>
          </a:p>
        </p:txBody>
      </p:sp>
    </p:spTree>
    <p:custDataLst>
      <p:tags r:id="rId1"/>
    </p:custDataLst>
    <p:extLst>
      <p:ext uri="{BB962C8B-B14F-4D97-AF65-F5344CB8AC3E}">
        <p14:creationId xmlns:p14="http://schemas.microsoft.com/office/powerpoint/2010/main" val="79467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Writing Stretches Across ELOF Domains</a:t>
            </a:r>
          </a:p>
        </p:txBody>
      </p:sp>
      <p:sp>
        <p:nvSpPr>
          <p:cNvPr id="6" name="Content Placeholder 5"/>
          <p:cNvSpPr>
            <a:spLocks noGrp="1"/>
          </p:cNvSpPr>
          <p:nvPr>
            <p:ph sz="half" idx="2"/>
          </p:nvPr>
        </p:nvSpPr>
        <p:spPr>
          <a:xfrm>
            <a:off x="5812321" y="1825625"/>
            <a:ext cx="6105875" cy="4351338"/>
          </a:xfrm>
        </p:spPr>
        <p:txBody>
          <a:bodyPr>
            <a:noAutofit/>
          </a:bodyPr>
          <a:lstStyle/>
          <a:p>
            <a:r>
              <a:rPr lang="en-US" sz="2200" dirty="0">
                <a:latin typeface="Calibri Light"/>
                <a:cs typeface="Calibri Light"/>
              </a:rPr>
              <a:t>Approaches to Learning</a:t>
            </a:r>
          </a:p>
          <a:p>
            <a:pPr lvl="1"/>
            <a:r>
              <a:rPr lang="en-US" sz="2200" dirty="0">
                <a:latin typeface="Calibri Light"/>
                <a:cs typeface="Calibri Light"/>
              </a:rPr>
              <a:t>Initiative and Curiosity (Infant)</a:t>
            </a:r>
          </a:p>
          <a:p>
            <a:pPr lvl="1"/>
            <a:r>
              <a:rPr lang="en-US" sz="2200" dirty="0">
                <a:latin typeface="Calibri Light"/>
                <a:cs typeface="Calibri Light"/>
              </a:rPr>
              <a:t>Creativity (Infant/Toddler &amp; Preschool)</a:t>
            </a:r>
          </a:p>
          <a:p>
            <a:r>
              <a:rPr lang="en-US" sz="2200" dirty="0">
                <a:latin typeface="Calibri Light"/>
                <a:cs typeface="Calibri Light"/>
              </a:rPr>
              <a:t>Language and Literacy</a:t>
            </a:r>
          </a:p>
          <a:p>
            <a:pPr lvl="1"/>
            <a:r>
              <a:rPr lang="en-US" sz="2200" dirty="0">
                <a:latin typeface="Calibri Light"/>
                <a:cs typeface="Calibri Light"/>
              </a:rPr>
              <a:t>Language and Communication (Infant/Toddler)</a:t>
            </a:r>
          </a:p>
          <a:p>
            <a:pPr lvl="1"/>
            <a:r>
              <a:rPr lang="en-US" sz="2200" dirty="0">
                <a:latin typeface="Calibri Light"/>
                <a:cs typeface="Calibri Light"/>
              </a:rPr>
              <a:t>Literacy (Preschool)</a:t>
            </a:r>
          </a:p>
          <a:p>
            <a:r>
              <a:rPr lang="en-US" sz="2200" dirty="0">
                <a:latin typeface="+mj-lt"/>
              </a:rPr>
              <a:t>Cognition </a:t>
            </a:r>
          </a:p>
          <a:p>
            <a:pPr lvl="1"/>
            <a:r>
              <a:rPr lang="en-US" sz="2200" dirty="0">
                <a:latin typeface="+mj-lt"/>
              </a:rPr>
              <a:t>Imitation and Symbolic Representation and Play (Infant/Toddler)</a:t>
            </a:r>
          </a:p>
          <a:p>
            <a:pPr lvl="1"/>
            <a:r>
              <a:rPr lang="en-US" sz="2200" dirty="0">
                <a:latin typeface="+mj-lt"/>
              </a:rPr>
              <a:t>Counting and Cardinality (Preschool)</a:t>
            </a:r>
          </a:p>
          <a:p>
            <a:r>
              <a:rPr lang="en-US" sz="2200" dirty="0">
                <a:latin typeface="+mj-lt"/>
              </a:rPr>
              <a:t>Perceptual Motor and Physical Development</a:t>
            </a:r>
          </a:p>
          <a:p>
            <a:pPr lvl="1"/>
            <a:r>
              <a:rPr lang="en-US" sz="2200" dirty="0">
                <a:latin typeface="+mj-lt"/>
              </a:rPr>
              <a:t>Fine Motor (Infant/Toddler &amp; Preschool)</a:t>
            </a:r>
          </a:p>
        </p:txBody>
      </p:sp>
      <p:pic>
        <p:nvPicPr>
          <p:cNvPr id="5" name="Content Placeholder 4">
            <a:extLst>
              <a:ext uri="{FF2B5EF4-FFF2-40B4-BE49-F238E27FC236}">
                <a16:creationId xmlns:a16="http://schemas.microsoft.com/office/drawing/2014/main" id="{78E4A55E-A66A-488B-ABFE-DEEAB46D51F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89000" y="1936375"/>
            <a:ext cx="4704976" cy="3792071"/>
          </a:xfrm>
        </p:spPr>
      </p:pic>
    </p:spTree>
    <p:custDataLst>
      <p:tags r:id="rId1"/>
    </p:custDataLst>
    <p:extLst>
      <p:ext uri="{BB962C8B-B14F-4D97-AF65-F5344CB8AC3E}">
        <p14:creationId xmlns:p14="http://schemas.microsoft.com/office/powerpoint/2010/main" val="21533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Framework for Effective Practice</a:t>
            </a:r>
          </a:p>
        </p:txBody>
      </p:sp>
      <p:pic>
        <p:nvPicPr>
          <p:cNvPr id="7" name="Content Placeholder 6">
            <a:extLst>
              <a:ext uri="{FF2B5EF4-FFF2-40B4-BE49-F238E27FC236}">
                <a16:creationId xmlns:a16="http://schemas.microsoft.com/office/drawing/2014/main" id="{0868DB94-CC16-4F82-B86D-5F649CDB775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94882" y="1825625"/>
            <a:ext cx="5802236" cy="4351338"/>
          </a:xfrm>
        </p:spPr>
      </p:pic>
    </p:spTree>
    <p:custDataLst>
      <p:tags r:id="rId1"/>
    </p:custDataLst>
    <p:extLst>
      <p:ext uri="{BB962C8B-B14F-4D97-AF65-F5344CB8AC3E}">
        <p14:creationId xmlns:p14="http://schemas.microsoft.com/office/powerpoint/2010/main" val="1452842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Framework for Effective Practice</a:t>
            </a:r>
          </a:p>
        </p:txBody>
      </p:sp>
      <p:pic>
        <p:nvPicPr>
          <p:cNvPr id="4" name="Content Placeholder 3" descr="OHS.House Graphic_ENG_left pillar.png"/>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2132699" y="865014"/>
            <a:ext cx="7926603" cy="5944489"/>
          </a:xfrm>
          <a:prstGeom prst="rect">
            <a:avLst/>
          </a:prstGeom>
        </p:spPr>
      </p:pic>
    </p:spTree>
    <p:custDataLst>
      <p:tags r:id="rId1"/>
    </p:custDataLst>
    <p:extLst>
      <p:ext uri="{BB962C8B-B14F-4D97-AF65-F5344CB8AC3E}">
        <p14:creationId xmlns:p14="http://schemas.microsoft.com/office/powerpoint/2010/main" val="1654712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0B33F-B148-40ED-B711-3FC43D98F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502" y="1058137"/>
            <a:ext cx="5431787" cy="5571066"/>
          </a:xfrm>
          <a:prstGeom prst="rect">
            <a:avLst/>
          </a:prstGeom>
        </p:spPr>
      </p:pic>
      <p:sp>
        <p:nvSpPr>
          <p:cNvPr id="2" name="TextBox 1">
            <a:extLst>
              <a:ext uri="{FF2B5EF4-FFF2-40B4-BE49-F238E27FC236}">
                <a16:creationId xmlns:a16="http://schemas.microsoft.com/office/drawing/2014/main" id="{44826A34-59E4-418D-B3A0-D119567AC5B0}"/>
              </a:ext>
            </a:extLst>
          </p:cNvPr>
          <p:cNvSpPr txBox="1"/>
          <p:nvPr/>
        </p:nvSpPr>
        <p:spPr>
          <a:xfrm>
            <a:off x="2137144" y="329609"/>
            <a:ext cx="69324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Making It Work</a:t>
            </a:r>
          </a:p>
        </p:txBody>
      </p:sp>
      <p:sp>
        <p:nvSpPr>
          <p:cNvPr id="4" name="TextBox 3">
            <a:extLst>
              <a:ext uri="{FF2B5EF4-FFF2-40B4-BE49-F238E27FC236}">
                <a16:creationId xmlns:a16="http://schemas.microsoft.com/office/drawing/2014/main" id="{3B7A68E1-9357-461C-BE72-3A74D6EC9DC6}"/>
              </a:ext>
            </a:extLst>
          </p:cNvPr>
          <p:cNvSpPr txBox="1"/>
          <p:nvPr/>
        </p:nvSpPr>
        <p:spPr>
          <a:xfrm>
            <a:off x="384574" y="976864"/>
            <a:ext cx="543178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We were always trying to integrate culture into the curriculum—the science domain, the math domain, etc. Then we realized that culture should be at the base, serving as the foundation, the building block for curriculum development. It was an amazing paradigm shift! We are now making huge gains in integrating language and culture into our early childhood programming.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 —The Red Cliff Early Childhood Center</a:t>
            </a:r>
          </a:p>
        </p:txBody>
      </p:sp>
    </p:spTree>
    <p:custDataLst>
      <p:tags r:id="rId1"/>
    </p:custDataLst>
    <p:extLst>
      <p:ext uri="{BB962C8B-B14F-4D97-AF65-F5344CB8AC3E}">
        <p14:creationId xmlns:p14="http://schemas.microsoft.com/office/powerpoint/2010/main" val="391100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964E-EF8D-48DE-A361-589123D06E5C}"/>
              </a:ext>
            </a:extLst>
          </p:cNvPr>
          <p:cNvSpPr>
            <a:spLocks noGrp="1"/>
          </p:cNvSpPr>
          <p:nvPr>
            <p:ph type="title"/>
          </p:nvPr>
        </p:nvSpPr>
        <p:spPr>
          <a:xfrm>
            <a:off x="839788" y="457200"/>
            <a:ext cx="10515600" cy="660400"/>
          </a:xfrm>
        </p:spPr>
        <p:txBody>
          <a:bodyPr>
            <a:normAutofit/>
          </a:bodyPr>
          <a:lstStyle/>
          <a:p>
            <a:pPr algn="ctr"/>
            <a:r>
              <a:rPr lang="en-US" sz="4000" dirty="0"/>
              <a:t>Language and Culture Matter</a:t>
            </a:r>
          </a:p>
        </p:txBody>
      </p:sp>
      <p:pic>
        <p:nvPicPr>
          <p:cNvPr id="6" name="Picture Placeholder 5">
            <a:extLst>
              <a:ext uri="{FF2B5EF4-FFF2-40B4-BE49-F238E27FC236}">
                <a16:creationId xmlns:a16="http://schemas.microsoft.com/office/drawing/2014/main" id="{24A83EEB-ACD4-4F51-B58D-594644D9B2E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9615" b="9615"/>
          <a:stretch>
            <a:fillRect/>
          </a:stretch>
        </p:blipFill>
        <p:spPr/>
      </p:pic>
      <p:sp>
        <p:nvSpPr>
          <p:cNvPr id="4" name="Text Placeholder 3">
            <a:extLst>
              <a:ext uri="{FF2B5EF4-FFF2-40B4-BE49-F238E27FC236}">
                <a16:creationId xmlns:a16="http://schemas.microsoft.com/office/drawing/2014/main" id="{1C039FDC-1FB6-49FE-9689-9D9C15CFB48B}"/>
              </a:ext>
            </a:extLst>
          </p:cNvPr>
          <p:cNvSpPr>
            <a:spLocks noGrp="1"/>
          </p:cNvSpPr>
          <p:nvPr>
            <p:ph type="body" sz="half" idx="2"/>
          </p:nvPr>
        </p:nvSpPr>
        <p:spPr>
          <a:xfrm>
            <a:off x="839788" y="1335521"/>
            <a:ext cx="4011181" cy="4801807"/>
          </a:xfrm>
        </p:spPr>
        <p:txBody>
          <a:bodyPr>
            <a:normAutofit lnSpcReduction="10000"/>
          </a:bodyPr>
          <a:lstStyle/>
          <a:p>
            <a:r>
              <a:rPr lang="en-US" sz="2800" dirty="0"/>
              <a:t>Without language, the canoe, paddle, water, seat, the birds you hear are different than what our ancestors experienced. If you know the language, then you know what our ancestors heard, saw, felt, and experienced.</a:t>
            </a:r>
          </a:p>
          <a:p>
            <a:r>
              <a:rPr lang="en-US" sz="2800" dirty="0"/>
              <a:t>—</a:t>
            </a:r>
            <a:r>
              <a:rPr lang="en-US" sz="2800" dirty="0" err="1"/>
              <a:t>Zalmai</a:t>
            </a:r>
            <a:r>
              <a:rPr lang="en-US" sz="2800" dirty="0"/>
              <a:t> “Zeke” </a:t>
            </a:r>
            <a:r>
              <a:rPr lang="en-US" sz="2800" dirty="0" err="1"/>
              <a:t>Zahir</a:t>
            </a:r>
            <a:r>
              <a:rPr lang="en-US" sz="2800" dirty="0"/>
              <a:t>,  University  of Oregon</a:t>
            </a:r>
          </a:p>
          <a:p>
            <a:pPr>
              <a:lnSpc>
                <a:spcPct val="100000"/>
              </a:lnSpc>
            </a:pPr>
            <a:endParaRPr lang="en-US" sz="2000" dirty="0"/>
          </a:p>
        </p:txBody>
      </p:sp>
    </p:spTree>
    <p:custDataLst>
      <p:tags r:id="rId1"/>
    </p:custDataLst>
    <p:extLst>
      <p:ext uri="{BB962C8B-B14F-4D97-AF65-F5344CB8AC3E}">
        <p14:creationId xmlns:p14="http://schemas.microsoft.com/office/powerpoint/2010/main" val="1118225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38e6b88-029d-4974-94ab-4f46eee0f69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4C0ACEA8DAF04D970A1715B66301EA" ma:contentTypeVersion="10" ma:contentTypeDescription="Create a new document." ma:contentTypeScope="" ma:versionID="9041ff28876c537520f6b126ace39bd4">
  <xsd:schema xmlns:xsd="http://www.w3.org/2001/XMLSchema" xmlns:xs="http://www.w3.org/2001/XMLSchema" xmlns:p="http://schemas.microsoft.com/office/2006/metadata/properties" xmlns:ns2="638e6b88-029d-4974-94ab-4f46eee0f699" xmlns:ns3="86c47be5-a538-494d-86ba-4575a1c11fbc" targetNamespace="http://schemas.microsoft.com/office/2006/metadata/properties" ma:root="true" ma:fieldsID="a0c2c3e96807e4f5b6bc544139305446" ns2:_="" ns3:_="">
    <xsd:import namespace="638e6b88-029d-4974-94ab-4f46eee0f699"/>
    <xsd:import namespace="86c47be5-a538-494d-86ba-4575a1c11fb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6c47be5-a538-494d-86ba-4575a1c11fb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ADF0C0-BC1C-458D-A97C-F4AE02CD39D7}">
  <ds:schemaRefs>
    <ds:schemaRef ds:uri="http://schemas.microsoft.com/sharepoint/v3/contenttype/forms"/>
  </ds:schemaRefs>
</ds:datastoreItem>
</file>

<file path=customXml/itemProps2.xml><?xml version="1.0" encoding="utf-8"?>
<ds:datastoreItem xmlns:ds="http://schemas.openxmlformats.org/officeDocument/2006/customXml" ds:itemID="{F8DC5233-9E05-4A84-9EF3-76164A45AB5D}">
  <ds:schemaRefs>
    <ds:schemaRef ds:uri="http://schemas.microsoft.com/office/2006/metadata/properties"/>
    <ds:schemaRef ds:uri="http://schemas.microsoft.com/office/infopath/2007/PartnerControls"/>
    <ds:schemaRef ds:uri="638e6b88-029d-4974-94ab-4f46eee0f699"/>
  </ds:schemaRefs>
</ds:datastoreItem>
</file>

<file path=customXml/itemProps3.xml><?xml version="1.0" encoding="utf-8"?>
<ds:datastoreItem xmlns:ds="http://schemas.openxmlformats.org/officeDocument/2006/customXml" ds:itemID="{42B589AA-B21E-4830-9CA2-1FE026BA3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e6b88-029d-4974-94ab-4f46eee0f699"/>
    <ds:schemaRef ds:uri="86c47be5-a538-494d-86ba-4575a1c11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243</TotalTime>
  <Words>1222</Words>
  <Application>Microsoft Office PowerPoint</Application>
  <PresentationFormat>Widescreen</PresentationFormat>
  <Paragraphs>141</Paragraphs>
  <Slides>29</Slides>
  <Notes>27</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PowerPoint Presentation</vt:lpstr>
      <vt:lpstr>Every Individual is Rooted in Culture</vt:lpstr>
      <vt:lpstr>Two-Eyed Seeing</vt:lpstr>
      <vt:lpstr>Emergent Writing Stretches Across ELOF Domains</vt:lpstr>
      <vt:lpstr>Writing Stretches Across ELOF Domains</vt:lpstr>
      <vt:lpstr>Framework for Effective Practice</vt:lpstr>
      <vt:lpstr>Framework for Effective Practice</vt:lpstr>
      <vt:lpstr>PowerPoint Presentation</vt:lpstr>
      <vt:lpstr>Language and Culture Matter</vt:lpstr>
      <vt:lpstr>Not All Languages Are Written!</vt:lpstr>
      <vt:lpstr>Culturally and Linguistic Responsive  Practices</vt:lpstr>
      <vt:lpstr>Session Objectives</vt:lpstr>
      <vt:lpstr>Emergent Writing Overview &amp; Development</vt:lpstr>
      <vt:lpstr>Definition of Emergent Writing</vt:lpstr>
      <vt:lpstr>Early Stages of Emergent Writing</vt:lpstr>
      <vt:lpstr>Early Stages of Emergent Writing</vt:lpstr>
      <vt:lpstr>Middle Stages of Emergent Writing Development</vt:lpstr>
      <vt:lpstr>Middle Stages of Emergent Writing</vt:lpstr>
      <vt:lpstr>Late Stages of Emergent Writing Development</vt:lpstr>
      <vt:lpstr>Late Stages of Emergent Writing</vt:lpstr>
      <vt:lpstr>Supporting Emergent Writing Practical Tips and Tools</vt:lpstr>
      <vt:lpstr>Parent, Family, and Community  Engagement </vt:lpstr>
      <vt:lpstr>Creating A Learning Environment</vt:lpstr>
      <vt:lpstr>Supporting the Earliest Stages of Writing</vt:lpstr>
      <vt:lpstr>Supporting Middle and Later Stages of Writing</vt:lpstr>
      <vt:lpstr>Supporting the Emergent Writing of All Children</vt:lpstr>
      <vt:lpstr>Prewriting Strategy: Story Knife</vt:lpstr>
      <vt:lpstr>Activity: Writing in Your Setting</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Roselia Ramirez</dc:creator>
  <cp:lastModifiedBy>Treshawn Anderson</cp:lastModifiedBy>
  <cp:revision>153</cp:revision>
  <dcterms:created xsi:type="dcterms:W3CDTF">2019-06-26T19:52:12Z</dcterms:created>
  <dcterms:modified xsi:type="dcterms:W3CDTF">2020-04-15T19:44:52Z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BAFB811A-AC85-4B21-B093-6D3142EE9382</vt:lpwstr>
  </property>
  <property fmtid="{D5CDD505-2E9C-101B-9397-08002B2CF9AE}" pid="3" name="ArticulatePath">
    <vt:lpwstr>https://zerotothree-my.sharepoint.com/personal/rramirez_zerotothree_org/Documents/Documents/AIAN/Writing Suite/PPT and Presenter Notes/DTL ISS Writing 11.30.18-TA-PostCE (1)</vt:lpwstr>
  </property>
  <property fmtid="{D5CDD505-2E9C-101B-9397-08002B2CF9AE}" pid="4" name="ContentTypeId">
    <vt:lpwstr>0x0101001B4C0ACEA8DAF04D970A1715B66301EA</vt:lpwstr>
  </property>
</Properties>
</file>